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30"/>
  </p:notesMasterIdLst>
  <p:handoutMasterIdLst>
    <p:handoutMasterId r:id="rId31"/>
  </p:handoutMasterIdLst>
  <p:sldIdLst>
    <p:sldId id="256" r:id="rId2"/>
    <p:sldId id="261" r:id="rId3"/>
    <p:sldId id="257" r:id="rId4"/>
    <p:sldId id="258" r:id="rId5"/>
    <p:sldId id="260" r:id="rId6"/>
    <p:sldId id="259" r:id="rId7"/>
    <p:sldId id="262" r:id="rId8"/>
    <p:sldId id="263" r:id="rId9"/>
    <p:sldId id="271" r:id="rId10"/>
    <p:sldId id="272" r:id="rId11"/>
    <p:sldId id="264" r:id="rId12"/>
    <p:sldId id="265" r:id="rId13"/>
    <p:sldId id="266" r:id="rId14"/>
    <p:sldId id="275" r:id="rId15"/>
    <p:sldId id="276" r:id="rId16"/>
    <p:sldId id="267" r:id="rId17"/>
    <p:sldId id="273" r:id="rId18"/>
    <p:sldId id="284" r:id="rId19"/>
    <p:sldId id="269" r:id="rId20"/>
    <p:sldId id="270" r:id="rId21"/>
    <p:sldId id="285" r:id="rId22"/>
    <p:sldId id="277" r:id="rId23"/>
    <p:sldId id="278" r:id="rId24"/>
    <p:sldId id="279" r:id="rId25"/>
    <p:sldId id="280" r:id="rId26"/>
    <p:sldId id="281" r:id="rId27"/>
    <p:sldId id="287" r:id="rId28"/>
    <p:sldId id="283" r:id="rId29"/>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clrMru>
    <a:srgbClr val="00B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6" d="100"/>
          <a:sy n="96" d="100"/>
        </p:scale>
        <p:origin x="-116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16EB44-584E-1744-B1F6-E180C5917BB1}" type="datetimeFigureOut">
              <a:rPr lang="en-US" smtClean="0"/>
              <a:t>10/07/16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22EDA-D04E-2A45-8132-4ED3FCE8DC7A}" type="slidenum">
              <a:rPr lang="en-US" smtClean="0"/>
              <a:t>‹#›</a:t>
            </a:fld>
            <a:endParaRPr lang="en-US"/>
          </a:p>
        </p:txBody>
      </p:sp>
    </p:spTree>
    <p:extLst>
      <p:ext uri="{BB962C8B-B14F-4D97-AF65-F5344CB8AC3E}">
        <p14:creationId xmlns:p14="http://schemas.microsoft.com/office/powerpoint/2010/main" val="2330909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8C1FF-FDC6-364B-B44D-9710235137DB}" type="datetimeFigureOut">
              <a:rPr lang="en-US" smtClean="0"/>
              <a:t>10/07/16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DBA381-E856-EC4F-AB75-50097705F398}" type="slidenum">
              <a:rPr lang="en-US" smtClean="0"/>
              <a:t>‹#›</a:t>
            </a:fld>
            <a:endParaRPr lang="en-US"/>
          </a:p>
        </p:txBody>
      </p:sp>
    </p:spTree>
    <p:extLst>
      <p:ext uri="{BB962C8B-B14F-4D97-AF65-F5344CB8AC3E}">
        <p14:creationId xmlns:p14="http://schemas.microsoft.com/office/powerpoint/2010/main" val="35290667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Secure email: authenticated</a:t>
            </a:r>
            <a:r>
              <a:rPr lang="en-US" baseline="0" dirty="0" smtClean="0"/>
              <a:t> TLS sessions between MTAs, email encryption with S/MIME and </a:t>
            </a:r>
            <a:r>
              <a:rPr lang="en-US" baseline="0" dirty="0" err="1" smtClean="0"/>
              <a:t>OpenPGP</a:t>
            </a:r>
            <a:endParaRPr lang="en-US" baseline="0" dirty="0" smtClean="0"/>
          </a:p>
          <a:p>
            <a:r>
              <a:rPr lang="en-US" baseline="0" dirty="0" smtClean="0"/>
              <a:t>Besides chat, also authenticated and encrypted SIP!</a:t>
            </a:r>
            <a:endParaRPr lang="en-US" dirty="0"/>
          </a:p>
        </p:txBody>
      </p:sp>
      <p:sp>
        <p:nvSpPr>
          <p:cNvPr id="4" name="Slide Number Placeholder 3"/>
          <p:cNvSpPr>
            <a:spLocks noGrp="1"/>
          </p:cNvSpPr>
          <p:nvPr>
            <p:ph type="sldNum" sz="quarter" idx="10"/>
          </p:nvPr>
        </p:nvSpPr>
        <p:spPr/>
        <p:txBody>
          <a:bodyPr/>
          <a:lstStyle/>
          <a:p>
            <a:fld id="{E5DBA381-E856-EC4F-AB75-50097705F398}" type="slidenum">
              <a:rPr lang="en-US" smtClean="0"/>
              <a:t>6</a:t>
            </a:fld>
            <a:endParaRPr lang="en-US"/>
          </a:p>
        </p:txBody>
      </p:sp>
    </p:spTree>
    <p:extLst>
      <p:ext uri="{BB962C8B-B14F-4D97-AF65-F5344CB8AC3E}">
        <p14:creationId xmlns:p14="http://schemas.microsoft.com/office/powerpoint/2010/main" val="893572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vulnerabilities:</a:t>
            </a:r>
            <a:r>
              <a:rPr lang="en-US" baseline="0" dirty="0" smtClean="0"/>
              <a:t> - DNSSEC to counter </a:t>
            </a:r>
            <a:r>
              <a:rPr lang="en-US" baseline="0" dirty="0" err="1" smtClean="0"/>
              <a:t>dns</a:t>
            </a:r>
            <a:r>
              <a:rPr lang="en-US" baseline="0" dirty="0" smtClean="0"/>
              <a:t> </a:t>
            </a:r>
            <a:r>
              <a:rPr lang="en-US" baseline="0" dirty="0" err="1" smtClean="0"/>
              <a:t>spoofiing</a:t>
            </a:r>
            <a:r>
              <a:rPr lang="en-US" baseline="0" dirty="0" smtClean="0"/>
              <a:t>, redirect; DANE </a:t>
            </a:r>
            <a:r>
              <a:rPr lang="en-US" baseline="0" dirty="0" err="1" smtClean="0"/>
              <a:t>complments</a:t>
            </a:r>
            <a:r>
              <a:rPr lang="en-US" baseline="0" dirty="0" smtClean="0"/>
              <a:t> CAs only about names, and alternative to CA pinning, HSTS</a:t>
            </a:r>
            <a:endParaRPr lang="en-US" dirty="0"/>
          </a:p>
        </p:txBody>
      </p:sp>
      <p:sp>
        <p:nvSpPr>
          <p:cNvPr id="4" name="Slide Number Placeholder 3"/>
          <p:cNvSpPr>
            <a:spLocks noGrp="1"/>
          </p:cNvSpPr>
          <p:nvPr>
            <p:ph type="sldNum" sz="quarter" idx="10"/>
          </p:nvPr>
        </p:nvSpPr>
        <p:spPr/>
        <p:txBody>
          <a:bodyPr/>
          <a:lstStyle/>
          <a:p>
            <a:fld id="{E5DBA381-E856-EC4F-AB75-50097705F398}" type="slidenum">
              <a:rPr lang="en-US" smtClean="0"/>
              <a:t>21</a:t>
            </a:fld>
            <a:endParaRPr lang="en-US"/>
          </a:p>
        </p:txBody>
      </p:sp>
    </p:spTree>
    <p:extLst>
      <p:ext uri="{BB962C8B-B14F-4D97-AF65-F5344CB8AC3E}">
        <p14:creationId xmlns:p14="http://schemas.microsoft.com/office/powerpoint/2010/main" val="1382256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DBA381-E856-EC4F-AB75-50097705F398}" type="slidenum">
              <a:rPr lang="en-US" smtClean="0"/>
              <a:t>27</a:t>
            </a:fld>
            <a:endParaRPr lang="en-US"/>
          </a:p>
        </p:txBody>
      </p:sp>
    </p:spTree>
    <p:extLst>
      <p:ext uri="{BB962C8B-B14F-4D97-AF65-F5344CB8AC3E}">
        <p14:creationId xmlns:p14="http://schemas.microsoft.com/office/powerpoint/2010/main" val="138225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risks? </a:t>
            </a:r>
            <a:endParaRPr lang="en-US" dirty="0" smtClean="0">
              <a:effectLst/>
            </a:endParaRPr>
          </a:p>
          <a:p>
            <a:pPr marL="171450" indent="-171450">
              <a:buFont typeface="Arial"/>
              <a:buChar char="•"/>
            </a:pPr>
            <a:r>
              <a:rPr lang="en-US" sz="1200" kern="1200" dirty="0" smtClean="0">
                <a:solidFill>
                  <a:schemeClr val="tx1"/>
                </a:solidFill>
                <a:effectLst/>
                <a:latin typeface="+mn-lt"/>
                <a:ea typeface="+mn-ea"/>
                <a:cs typeface="+mn-cs"/>
              </a:rPr>
              <a:t>Misdirection of queries for an entire domain </a:t>
            </a:r>
            <a:endParaRPr lang="en-US" dirty="0" smtClean="0">
              <a:effectLst/>
            </a:endParaRPr>
          </a:p>
          <a:p>
            <a:pPr marL="171450" indent="-171450">
              <a:buFont typeface="Arial"/>
              <a:buChar char="•"/>
            </a:pPr>
            <a:r>
              <a:rPr lang="en-US" sz="1200" kern="1200" dirty="0" smtClean="0">
                <a:solidFill>
                  <a:schemeClr val="tx1"/>
                </a:solidFill>
                <a:effectLst/>
                <a:latin typeface="+mn-lt"/>
                <a:ea typeface="+mn-ea"/>
                <a:cs typeface="+mn-cs"/>
              </a:rPr>
              <a:t>Response to non-existent domains </a:t>
            </a:r>
            <a:endParaRPr lang="en-US" dirty="0" smtClean="0">
              <a:effectLst/>
            </a:endParaRPr>
          </a:p>
          <a:p>
            <a:pPr marL="171450" indent="-171450">
              <a:buFont typeface="Arial"/>
              <a:buChar char="•"/>
            </a:pPr>
            <a:r>
              <a:rPr lang="en-US" sz="1200" kern="1200" dirty="0" smtClean="0">
                <a:solidFill>
                  <a:schemeClr val="tx1"/>
                </a:solidFill>
                <a:effectLst/>
                <a:latin typeface="+mn-lt"/>
                <a:ea typeface="+mn-ea"/>
                <a:cs typeface="+mn-cs"/>
              </a:rPr>
              <a:t>MX hijacking </a:t>
            </a:r>
            <a:endParaRPr lang="en-US" dirty="0" smtClean="0">
              <a:effectLst/>
            </a:endParaRPr>
          </a:p>
          <a:p>
            <a:pPr marL="171450" indent="-171450">
              <a:buFont typeface="Arial"/>
              <a:buChar char="•"/>
            </a:pPr>
            <a:r>
              <a:rPr lang="en-US" sz="1200" kern="1200" dirty="0" smtClean="0">
                <a:solidFill>
                  <a:schemeClr val="tx1"/>
                </a:solidFill>
                <a:effectLst/>
                <a:latin typeface="+mn-lt"/>
                <a:ea typeface="+mn-ea"/>
                <a:cs typeface="+mn-cs"/>
              </a:rPr>
              <a:t>Make a large domain (SLD or TLD) domain “disappear” from an ISP's cache – </a:t>
            </a:r>
            <a:r>
              <a:rPr lang="en-US" sz="1200" kern="1200" dirty="0" err="1" smtClean="0">
                <a:solidFill>
                  <a:schemeClr val="tx1"/>
                </a:solidFill>
                <a:effectLst/>
                <a:latin typeface="+mn-lt"/>
                <a:ea typeface="+mn-ea"/>
                <a:cs typeface="+mn-cs"/>
              </a:rPr>
              <a:t>DoS</a:t>
            </a:r>
            <a:r>
              <a:rPr lang="en-US" sz="1200" kern="1200" dirty="0" smtClean="0">
                <a:solidFill>
                  <a:schemeClr val="tx1"/>
                </a:solidFill>
                <a:effectLst/>
                <a:latin typeface="+mn-lt"/>
                <a:ea typeface="+mn-ea"/>
                <a:cs typeface="+mn-cs"/>
              </a:rPr>
              <a:t> </a:t>
            </a:r>
            <a:endParaRPr lang="en-US" dirty="0" smtClean="0">
              <a:effectLst/>
            </a:endParaRPr>
          </a:p>
          <a:p>
            <a:pPr marL="171450" indent="-171450">
              <a:buFont typeface="Arial"/>
              <a:buChar char="•"/>
            </a:pPr>
            <a:r>
              <a:rPr lang="en-US" sz="1200" kern="1200" dirty="0" smtClean="0">
                <a:solidFill>
                  <a:schemeClr val="tx1"/>
                </a:solidFill>
                <a:effectLst/>
                <a:latin typeface="+mn-lt"/>
                <a:ea typeface="+mn-ea"/>
                <a:cs typeface="+mn-cs"/>
              </a:rPr>
              <a:t>Identity theft using SSL stripping attacks (banks, </a:t>
            </a:r>
            <a:r>
              <a:rPr lang="en-US" sz="1200" kern="1200" dirty="0" err="1" smtClean="0">
                <a:solidFill>
                  <a:schemeClr val="tx1"/>
                </a:solidFill>
                <a:effectLst/>
                <a:latin typeface="+mn-lt"/>
                <a:ea typeface="+mn-ea"/>
                <a:cs typeface="+mn-cs"/>
              </a:rPr>
              <a:t>eGovernance</a:t>
            </a:r>
            <a:r>
              <a:rPr lang="en-US" sz="1200" kern="1200" dirty="0" smtClean="0">
                <a:solidFill>
                  <a:schemeClr val="tx1"/>
                </a:solidFill>
                <a:effectLst/>
                <a:latin typeface="+mn-lt"/>
                <a:ea typeface="+mn-ea"/>
                <a:cs typeface="+mn-cs"/>
              </a:rPr>
              <a:t>) </a:t>
            </a:r>
            <a:endParaRPr lang="en-US" dirty="0" smtClean="0">
              <a:effectLst/>
            </a:endParaRPr>
          </a:p>
          <a:p>
            <a:pPr marL="171450" indent="-171450">
              <a:buFont typeface="Arial"/>
              <a:buChar char="•"/>
            </a:pPr>
            <a:r>
              <a:rPr lang="en-US" sz="1200" kern="1200" dirty="0" smtClean="0">
                <a:solidFill>
                  <a:schemeClr val="tx1"/>
                </a:solidFill>
                <a:effectLst/>
                <a:latin typeface="+mn-lt"/>
                <a:ea typeface="+mn-ea"/>
                <a:cs typeface="+mn-cs"/>
              </a:rPr>
              <a:t>More fun stuff</a:t>
            </a:r>
            <a:r>
              <a:rPr lang="en-US" sz="1200" kern="1200" baseline="0" dirty="0" smtClean="0">
                <a:solidFill>
                  <a:schemeClr val="tx1"/>
                </a:solidFill>
                <a:effectLst/>
                <a:latin typeface="+mn-lt"/>
                <a:ea typeface="+mn-ea"/>
                <a:cs typeface="+mn-cs"/>
              </a:rPr>
              <a:t>…</a:t>
            </a:r>
            <a:endParaRPr lang="en-US" dirty="0" smtClean="0">
              <a:effectLst/>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 great illustrated guide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http://</a:t>
            </a:r>
            <a:r>
              <a:rPr lang="en-US" sz="1200" kern="1200" dirty="0" err="1" smtClean="0">
                <a:solidFill>
                  <a:schemeClr val="tx1"/>
                </a:solidFill>
                <a:effectLst/>
                <a:latin typeface="+mn-lt"/>
                <a:ea typeface="+mn-ea"/>
                <a:cs typeface="+mn-cs"/>
              </a:rPr>
              <a:t>unixwiz.net</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techtips</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iguide-kaminsky-dns-vuln.html</a:t>
            </a:r>
            <a:r>
              <a:rPr lang="en-US" sz="1200" kern="1200" dirty="0" smtClean="0">
                <a:solidFill>
                  <a:schemeClr val="tx1"/>
                </a:solidFill>
                <a:effectLst/>
                <a:latin typeface="+mn-lt"/>
                <a:ea typeface="+mn-ea"/>
                <a:cs typeface="+mn-cs"/>
              </a:rPr>
              <a:t>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7C4CD2CD-52E8-0548-BCFC-3AE18B4B790A}" type="slidenum">
              <a:rPr lang="en-US" smtClean="0"/>
              <a:t>8</a:t>
            </a:fld>
            <a:endParaRPr lang="en-US"/>
          </a:p>
        </p:txBody>
      </p:sp>
    </p:spTree>
    <p:extLst>
      <p:ext uri="{BB962C8B-B14F-4D97-AF65-F5344CB8AC3E}">
        <p14:creationId xmlns:p14="http://schemas.microsoft.com/office/powerpoint/2010/main" val="296418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Should </a:t>
            </a:r>
            <a:r>
              <a:rPr lang="en-US" sz="1200" b="1" kern="1200" dirty="0" smtClean="0">
                <a:solidFill>
                  <a:schemeClr val="tx1"/>
                </a:solidFill>
                <a:effectLst/>
                <a:latin typeface="+mn-lt"/>
                <a:ea typeface="+mn-ea"/>
                <a:cs typeface="+mn-cs"/>
              </a:rPr>
              <a:t>verify </a:t>
            </a:r>
            <a:r>
              <a:rPr lang="en-US" sz="1200" kern="1200" dirty="0" smtClean="0">
                <a:solidFill>
                  <a:schemeClr val="tx1"/>
                </a:solidFill>
                <a:effectLst/>
                <a:latin typeface="+mn-lt"/>
                <a:ea typeface="+mn-ea"/>
                <a:cs typeface="+mn-cs"/>
              </a:rPr>
              <a:t>the child's </a:t>
            </a:r>
            <a:r>
              <a:rPr lang="en-US" sz="1200" b="1" kern="1200" dirty="0" smtClean="0">
                <a:solidFill>
                  <a:schemeClr val="tx1"/>
                </a:solidFill>
                <a:effectLst/>
                <a:latin typeface="+mn-lt"/>
                <a:ea typeface="+mn-ea"/>
                <a:cs typeface="+mn-cs"/>
              </a:rPr>
              <a:t>identity </a:t>
            </a:r>
            <a:endParaRPr lang="en-US" dirty="0" smtClean="0"/>
          </a:p>
          <a:p>
            <a:r>
              <a:rPr lang="en-US" sz="1200" kern="1200" dirty="0" smtClean="0">
                <a:solidFill>
                  <a:schemeClr val="tx1"/>
                </a:solidFill>
                <a:effectLst/>
                <a:latin typeface="+mn-lt"/>
                <a:ea typeface="+mn-ea"/>
                <a:cs typeface="+mn-cs"/>
              </a:rPr>
              <a:t>- Domain ownership</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Or their legal business name </a:t>
            </a:r>
            <a:endParaRPr lang="en-US" dirty="0" smtClean="0"/>
          </a:p>
          <a:p>
            <a:endParaRPr lang="en-US" dirty="0"/>
          </a:p>
        </p:txBody>
      </p:sp>
      <p:sp>
        <p:nvSpPr>
          <p:cNvPr id="4" name="Slide Number Placeholder 3"/>
          <p:cNvSpPr>
            <a:spLocks noGrp="1"/>
          </p:cNvSpPr>
          <p:nvPr>
            <p:ph type="sldNum" sz="quarter" idx="10"/>
          </p:nvPr>
        </p:nvSpPr>
        <p:spPr/>
        <p:txBody>
          <a:bodyPr/>
          <a:lstStyle/>
          <a:p>
            <a:fld id="{E5DBA381-E856-EC4F-AB75-50097705F398}" type="slidenum">
              <a:rPr lang="en-US" smtClean="0"/>
              <a:t>9</a:t>
            </a:fld>
            <a:endParaRPr lang="en-US"/>
          </a:p>
        </p:txBody>
      </p:sp>
    </p:spTree>
    <p:extLst>
      <p:ext uri="{BB962C8B-B14F-4D97-AF65-F5344CB8AC3E}">
        <p14:creationId xmlns:p14="http://schemas.microsoft.com/office/powerpoint/2010/main" val="1644567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notable incidents are with </a:t>
            </a:r>
            <a:r>
              <a:rPr lang="en-US" baseline="0" dirty="0" err="1" smtClean="0"/>
              <a:t>Comodo</a:t>
            </a:r>
            <a:r>
              <a:rPr lang="en-US" baseline="0" dirty="0" smtClean="0"/>
              <a:t> RA (2011) and </a:t>
            </a:r>
            <a:r>
              <a:rPr lang="en-US" baseline="0" dirty="0" err="1" smtClean="0"/>
              <a:t>DigiNotar</a:t>
            </a:r>
            <a:r>
              <a:rPr lang="en-US" baseline="0" dirty="0" smtClean="0"/>
              <a:t> (2011).</a:t>
            </a:r>
            <a:endParaRPr lang="en-US" dirty="0"/>
          </a:p>
        </p:txBody>
      </p:sp>
      <p:sp>
        <p:nvSpPr>
          <p:cNvPr id="4" name="Slide Number Placeholder 3"/>
          <p:cNvSpPr>
            <a:spLocks noGrp="1"/>
          </p:cNvSpPr>
          <p:nvPr>
            <p:ph type="sldNum" sz="quarter" idx="10"/>
          </p:nvPr>
        </p:nvSpPr>
        <p:spPr/>
        <p:txBody>
          <a:bodyPr/>
          <a:lstStyle/>
          <a:p>
            <a:fld id="{E5DBA381-E856-EC4F-AB75-50097705F398}" type="slidenum">
              <a:rPr lang="en-US" smtClean="0"/>
              <a:t>10</a:t>
            </a:fld>
            <a:endParaRPr lang="en-US"/>
          </a:p>
        </p:txBody>
      </p:sp>
    </p:spTree>
    <p:extLst>
      <p:ext uri="{BB962C8B-B14F-4D97-AF65-F5344CB8AC3E}">
        <p14:creationId xmlns:p14="http://schemas.microsoft.com/office/powerpoint/2010/main" val="3325428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vulnerabilities:</a:t>
            </a:r>
            <a:r>
              <a:rPr lang="en-US" baseline="0" dirty="0" smtClean="0"/>
              <a:t> - </a:t>
            </a:r>
            <a:r>
              <a:rPr lang="en-US" baseline="0" dirty="0" err="1" smtClean="0"/>
              <a:t>dns</a:t>
            </a:r>
            <a:r>
              <a:rPr lang="en-US" baseline="0" dirty="0" smtClean="0"/>
              <a:t> </a:t>
            </a:r>
            <a:r>
              <a:rPr lang="en-US" baseline="0" dirty="0" err="1" smtClean="0"/>
              <a:t>spoofiing</a:t>
            </a:r>
            <a:r>
              <a:rPr lang="en-US" baseline="0" dirty="0" smtClean="0"/>
              <a:t>, redirect, CAs only about names, CA pinning, </a:t>
            </a:r>
            <a:r>
              <a:rPr lang="en-US" baseline="0" dirty="0" smtClean="0"/>
              <a:t>HSTS (HTTP Strict Transport Security)</a:t>
            </a:r>
            <a:endParaRPr lang="en-US" dirty="0"/>
          </a:p>
        </p:txBody>
      </p:sp>
      <p:sp>
        <p:nvSpPr>
          <p:cNvPr id="4" name="Slide Number Placeholder 3"/>
          <p:cNvSpPr>
            <a:spLocks noGrp="1"/>
          </p:cNvSpPr>
          <p:nvPr>
            <p:ph type="sldNum" sz="quarter" idx="10"/>
          </p:nvPr>
        </p:nvSpPr>
        <p:spPr/>
        <p:txBody>
          <a:bodyPr/>
          <a:lstStyle/>
          <a:p>
            <a:fld id="{E5DBA381-E856-EC4F-AB75-50097705F398}" type="slidenum">
              <a:rPr lang="en-US" smtClean="0"/>
              <a:t>11</a:t>
            </a:fld>
            <a:endParaRPr lang="en-US"/>
          </a:p>
        </p:txBody>
      </p:sp>
    </p:spTree>
    <p:extLst>
      <p:ext uri="{BB962C8B-B14F-4D97-AF65-F5344CB8AC3E}">
        <p14:creationId xmlns:p14="http://schemas.microsoft.com/office/powerpoint/2010/main" val="1382256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 of information</a:t>
            </a:r>
            <a:r>
              <a:rPr lang="en-US" baseline="0" dirty="0" smtClean="0"/>
              <a:t> on one slide, just remember the last bullet point</a:t>
            </a:r>
            <a:endParaRPr lang="en-US" dirty="0"/>
          </a:p>
        </p:txBody>
      </p:sp>
      <p:sp>
        <p:nvSpPr>
          <p:cNvPr id="4" name="Slide Number Placeholder 3"/>
          <p:cNvSpPr>
            <a:spLocks noGrp="1"/>
          </p:cNvSpPr>
          <p:nvPr>
            <p:ph type="sldNum" sz="quarter" idx="10"/>
          </p:nvPr>
        </p:nvSpPr>
        <p:spPr/>
        <p:txBody>
          <a:bodyPr/>
          <a:lstStyle/>
          <a:p>
            <a:fld id="{7C4CD2CD-52E8-0548-BCFC-3AE18B4B790A}" type="slidenum">
              <a:rPr lang="en-US" smtClean="0"/>
              <a:t>14</a:t>
            </a:fld>
            <a:endParaRPr lang="en-US"/>
          </a:p>
        </p:txBody>
      </p:sp>
    </p:spTree>
    <p:extLst>
      <p:ext uri="{BB962C8B-B14F-4D97-AF65-F5344CB8AC3E}">
        <p14:creationId xmlns:p14="http://schemas.microsoft.com/office/powerpoint/2010/main" val="1271695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DNSSEC should allow clients to securely ask the operator of a domain about which certificates they should accept as credentials for that domain. The domain operator might specify constraints on certificate validation or even supply a new trust anchor.</a:t>
            </a:r>
          </a:p>
          <a:p>
            <a:r>
              <a:rPr lang="en-US" sz="1200" b="1"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0 </a:t>
            </a:r>
            <a:r>
              <a:rPr lang="en-US" sz="1200" b="1" kern="1200" dirty="0" smtClean="0">
                <a:solidFill>
                  <a:schemeClr val="tx1"/>
                </a:solidFill>
                <a:latin typeface="+mn-lt"/>
                <a:ea typeface="+mn-ea"/>
                <a:cs typeface="+mn-cs"/>
              </a:rPr>
              <a:t>– CA specification</a:t>
            </a:r>
            <a:r>
              <a:rPr lang="en-US" sz="1200" b="0" kern="1200" dirty="0" smtClean="0">
                <a:solidFill>
                  <a:schemeClr val="tx1"/>
                </a:solidFill>
                <a:latin typeface="+mn-lt"/>
                <a:ea typeface="+mn-ea"/>
                <a:cs typeface="+mn-cs"/>
              </a:rPr>
              <a:t> – The TLSA record specifies the </a:t>
            </a:r>
            <a:r>
              <a:rPr lang="en-US" sz="1200" b="0" i="1" kern="1200" dirty="0" smtClean="0">
                <a:solidFill>
                  <a:schemeClr val="tx1"/>
                </a:solidFill>
                <a:latin typeface="+mn-lt"/>
                <a:ea typeface="+mn-ea"/>
                <a:cs typeface="+mn-cs"/>
              </a:rPr>
              <a:t>Certificate Authority (CA)</a:t>
            </a:r>
            <a:r>
              <a:rPr lang="en-US" sz="1200" b="0" i="0" kern="1200" dirty="0" smtClean="0">
                <a:solidFill>
                  <a:schemeClr val="tx1"/>
                </a:solidFill>
                <a:latin typeface="+mn-lt"/>
                <a:ea typeface="+mn-ea"/>
                <a:cs typeface="+mn-cs"/>
              </a:rPr>
              <a:t> who will provide TLS certificates for the domain. Essentially, you are able to say that your domain will ONLY use TLS certificates from a specific CA.  If the browser or other application using DANE validation sees a TLS cert from another CA the app should reject that TLS cert as bogus.</a:t>
            </a:r>
          </a:p>
          <a:p>
            <a:r>
              <a:rPr lang="en-US" sz="1200" b="1"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1 </a:t>
            </a:r>
            <a:r>
              <a:rPr lang="en-US" sz="1200" b="1" i="0" kern="1200" dirty="0" smtClean="0">
                <a:solidFill>
                  <a:schemeClr val="tx1"/>
                </a:solidFill>
                <a:latin typeface="+mn-lt"/>
                <a:ea typeface="+mn-ea"/>
                <a:cs typeface="+mn-cs"/>
              </a:rPr>
              <a:t>– Specific TLS certificate</a:t>
            </a:r>
            <a:r>
              <a:rPr lang="en-US" sz="1200" b="0" i="0" kern="1200" dirty="0" smtClean="0">
                <a:solidFill>
                  <a:schemeClr val="tx1"/>
                </a:solidFill>
                <a:latin typeface="+mn-lt"/>
                <a:ea typeface="+mn-ea"/>
                <a:cs typeface="+mn-cs"/>
              </a:rPr>
              <a:t> – The TLSA record specifies </a:t>
            </a:r>
            <a:r>
              <a:rPr lang="en-US" sz="1200" b="0" i="1" kern="1200" dirty="0" smtClean="0">
                <a:solidFill>
                  <a:schemeClr val="tx1"/>
                </a:solidFill>
                <a:latin typeface="+mn-lt"/>
                <a:ea typeface="+mn-ea"/>
                <a:cs typeface="+mn-cs"/>
              </a:rPr>
              <a:t>the exact TLS certificate</a:t>
            </a:r>
            <a:r>
              <a:rPr lang="en-US" sz="1200" b="0" i="0" kern="1200" dirty="0" smtClean="0">
                <a:solidFill>
                  <a:schemeClr val="tx1"/>
                </a:solidFill>
                <a:latin typeface="+mn-lt"/>
                <a:ea typeface="+mn-ea"/>
                <a:cs typeface="+mn-cs"/>
              </a:rPr>
              <a:t> that should be used for the domain. Note that this TLS certificate must be one that is issued by a valid CA.</a:t>
            </a:r>
          </a:p>
          <a:p>
            <a:r>
              <a:rPr lang="en-US" sz="1200" b="1" i="0" kern="1200" dirty="0" smtClean="0">
                <a:solidFill>
                  <a:schemeClr val="tx1"/>
                </a:solidFill>
                <a:latin typeface="+mn-lt"/>
                <a:ea typeface="+mn-ea"/>
                <a:cs typeface="+mn-cs"/>
              </a:rPr>
              <a:t>	2 – Trust anchor assertion</a:t>
            </a:r>
            <a:r>
              <a:rPr lang="en-US" sz="1200" b="0" i="0" kern="1200" dirty="0" smtClean="0">
                <a:solidFill>
                  <a:schemeClr val="tx1"/>
                </a:solidFill>
                <a:latin typeface="+mn-lt"/>
                <a:ea typeface="+mn-ea"/>
                <a:cs typeface="+mn-cs"/>
              </a:rPr>
              <a:t> – The TLSA record specifies the “</a:t>
            </a:r>
            <a:r>
              <a:rPr lang="en-US" sz="1200" b="0" i="1" kern="1200" dirty="0" smtClean="0">
                <a:solidFill>
                  <a:schemeClr val="tx1"/>
                </a:solidFill>
                <a:latin typeface="+mn-lt"/>
                <a:ea typeface="+mn-ea"/>
                <a:cs typeface="+mn-cs"/>
              </a:rPr>
              <a:t>trust anchor</a:t>
            </a:r>
            <a:r>
              <a:rPr lang="en-US" sz="1200" b="0" i="0" kern="1200" dirty="0" smtClean="0">
                <a:solidFill>
                  <a:schemeClr val="tx1"/>
                </a:solidFill>
                <a:latin typeface="+mn-lt"/>
                <a:ea typeface="+mn-ea"/>
                <a:cs typeface="+mn-cs"/>
              </a:rPr>
              <a:t>” to be used for validating the TLS certificates for the domain. For example, if a company operated its own CA that was not in the list of CAs typically installed in client applications this usage of DANE could supply the certificate (or fingerprint) for their CA.</a:t>
            </a:r>
          </a:p>
          <a:p>
            <a:r>
              <a:rPr lang="en-US" sz="1200" b="1" i="0" kern="1200" dirty="0" smtClean="0">
                <a:solidFill>
                  <a:schemeClr val="tx1"/>
                </a:solidFill>
                <a:latin typeface="+mn-lt"/>
                <a:ea typeface="+mn-ea"/>
                <a:cs typeface="+mn-cs"/>
              </a:rPr>
              <a:t>	3 – Domain-issued certificate</a:t>
            </a:r>
            <a:r>
              <a:rPr lang="en-US" sz="1200" b="0" i="0" kern="1200" dirty="0" smtClean="0">
                <a:solidFill>
                  <a:schemeClr val="tx1"/>
                </a:solidFill>
                <a:latin typeface="+mn-lt"/>
                <a:ea typeface="+mn-ea"/>
                <a:cs typeface="+mn-cs"/>
              </a:rPr>
              <a:t> – The TLS record specifies </a:t>
            </a:r>
            <a:r>
              <a:rPr lang="en-US" sz="1200" b="0" i="1" kern="1200" dirty="0" smtClean="0">
                <a:solidFill>
                  <a:schemeClr val="tx1"/>
                </a:solidFill>
                <a:latin typeface="+mn-lt"/>
                <a:ea typeface="+mn-ea"/>
                <a:cs typeface="+mn-cs"/>
              </a:rPr>
              <a:t>the exact TLS certificate</a:t>
            </a:r>
            <a:r>
              <a:rPr lang="en-US" sz="1200" b="0" i="0" kern="1200" dirty="0" smtClean="0">
                <a:solidFill>
                  <a:schemeClr val="tx1"/>
                </a:solidFill>
                <a:latin typeface="+mn-lt"/>
                <a:ea typeface="+mn-ea"/>
                <a:cs typeface="+mn-cs"/>
              </a:rPr>
              <a:t> that should be used for the domain, BUT, in contrast to usage #1, the TLS certificate does </a:t>
            </a:r>
            <a:r>
              <a:rPr lang="en-US" sz="1200" b="0" i="1" kern="1200" dirty="0" smtClean="0">
                <a:solidFill>
                  <a:schemeClr val="tx1"/>
                </a:solidFill>
                <a:latin typeface="+mn-lt"/>
                <a:ea typeface="+mn-ea"/>
                <a:cs typeface="+mn-cs"/>
              </a:rPr>
              <a:t>not</a:t>
            </a:r>
            <a:r>
              <a:rPr lang="en-US" sz="1200" b="0" i="0" kern="1200" dirty="0" smtClean="0">
                <a:solidFill>
                  <a:schemeClr val="tx1"/>
                </a:solidFill>
                <a:latin typeface="+mn-lt"/>
                <a:ea typeface="+mn-ea"/>
                <a:cs typeface="+mn-cs"/>
              </a:rPr>
              <a:t> need to be signed by a valid CA.  This allows for the use of self-signed certificates.</a:t>
            </a:r>
          </a:p>
          <a:p>
            <a:endParaRPr lang="en-US" dirty="0"/>
          </a:p>
        </p:txBody>
      </p:sp>
      <p:sp>
        <p:nvSpPr>
          <p:cNvPr id="4" name="Slide Number Placeholder 3"/>
          <p:cNvSpPr>
            <a:spLocks noGrp="1"/>
          </p:cNvSpPr>
          <p:nvPr>
            <p:ph type="sldNum" sz="quarter" idx="10"/>
          </p:nvPr>
        </p:nvSpPr>
        <p:spPr/>
        <p:txBody>
          <a:bodyPr/>
          <a:lstStyle/>
          <a:p>
            <a:fld id="{E5DBA381-E856-EC4F-AB75-50097705F398}" type="slidenum">
              <a:rPr lang="en-US" smtClean="0"/>
              <a:t>16</a:t>
            </a:fld>
            <a:endParaRPr lang="en-US"/>
          </a:p>
        </p:txBody>
      </p:sp>
    </p:spTree>
    <p:extLst>
      <p:ext uri="{BB962C8B-B14F-4D97-AF65-F5344CB8AC3E}">
        <p14:creationId xmlns:p14="http://schemas.microsoft.com/office/powerpoint/2010/main" val="2706055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To guard against the </a:t>
            </a:r>
            <a:r>
              <a:rPr lang="en-US" sz="1200" kern="1200" dirty="0" err="1" smtClean="0">
                <a:solidFill>
                  <a:schemeClr val="tx1"/>
                </a:solidFill>
                <a:latin typeface="+mn-lt"/>
                <a:ea typeface="+mn-ea"/>
                <a:cs typeface="+mn-cs"/>
              </a:rPr>
              <a:t>DigiNotar</a:t>
            </a:r>
            <a:r>
              <a:rPr lang="en-US" sz="1200" kern="1200" dirty="0" smtClean="0">
                <a:solidFill>
                  <a:schemeClr val="tx1"/>
                </a:solidFill>
                <a:latin typeface="+mn-lt"/>
                <a:ea typeface="+mn-ea"/>
                <a:cs typeface="+mn-cs"/>
              </a:rPr>
              <a:t> attack, Google could have provisioned a TLSA record expressing a CA constraint with their real CA (which is not </a:t>
            </a:r>
            <a:r>
              <a:rPr lang="en-US" sz="1200" kern="1200" dirty="0" err="1" smtClean="0">
                <a:solidFill>
                  <a:schemeClr val="tx1"/>
                </a:solidFill>
                <a:latin typeface="+mn-lt"/>
                <a:ea typeface="+mn-ea"/>
                <a:cs typeface="+mn-cs"/>
              </a:rPr>
              <a:t>DigiNotar</a:t>
            </a:r>
            <a:r>
              <a:rPr lang="en-US" sz="1200" kern="1200" dirty="0" smtClean="0">
                <a:solidFill>
                  <a:schemeClr val="tx1"/>
                </a:solidFill>
                <a:latin typeface="+mn-lt"/>
                <a:ea typeface="+mn-ea"/>
                <a:cs typeface="+mn-cs"/>
              </a:rPr>
              <a:t>) or a certificate constraint with their actual certificate</a:t>
            </a:r>
            <a:endParaRPr lang="en-US" dirty="0"/>
          </a:p>
        </p:txBody>
      </p:sp>
      <p:sp>
        <p:nvSpPr>
          <p:cNvPr id="4" name="Slide Number Placeholder 3"/>
          <p:cNvSpPr>
            <a:spLocks noGrp="1"/>
          </p:cNvSpPr>
          <p:nvPr>
            <p:ph type="sldNum" sz="quarter" idx="10"/>
          </p:nvPr>
        </p:nvSpPr>
        <p:spPr/>
        <p:txBody>
          <a:bodyPr/>
          <a:lstStyle/>
          <a:p>
            <a:fld id="{E5DBA381-E856-EC4F-AB75-50097705F398}" type="slidenum">
              <a:rPr lang="en-US" smtClean="0"/>
              <a:t>17</a:t>
            </a:fld>
            <a:endParaRPr lang="en-US"/>
          </a:p>
        </p:txBody>
      </p:sp>
    </p:spTree>
    <p:extLst>
      <p:ext uri="{BB962C8B-B14F-4D97-AF65-F5344CB8AC3E}">
        <p14:creationId xmlns:p14="http://schemas.microsoft.com/office/powerpoint/2010/main" val="4152435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vulnerabilities:</a:t>
            </a:r>
            <a:r>
              <a:rPr lang="en-US" baseline="0" dirty="0" smtClean="0"/>
              <a:t> - DNSSEC to counter </a:t>
            </a:r>
            <a:r>
              <a:rPr lang="en-US" baseline="0" dirty="0" err="1" smtClean="0"/>
              <a:t>dns</a:t>
            </a:r>
            <a:r>
              <a:rPr lang="en-US" baseline="0" dirty="0" smtClean="0"/>
              <a:t> </a:t>
            </a:r>
            <a:r>
              <a:rPr lang="en-US" baseline="0" dirty="0" err="1" smtClean="0"/>
              <a:t>spoofiing</a:t>
            </a:r>
            <a:r>
              <a:rPr lang="en-US" baseline="0" dirty="0" smtClean="0"/>
              <a:t>, redirect; DANE </a:t>
            </a:r>
            <a:r>
              <a:rPr lang="en-US" baseline="0" dirty="0" err="1" smtClean="0"/>
              <a:t>complments</a:t>
            </a:r>
            <a:r>
              <a:rPr lang="en-US" baseline="0" dirty="0" smtClean="0"/>
              <a:t> CAs only about names, and alternative to CA pinning, HSTS</a:t>
            </a:r>
            <a:endParaRPr lang="en-US" dirty="0"/>
          </a:p>
        </p:txBody>
      </p:sp>
      <p:sp>
        <p:nvSpPr>
          <p:cNvPr id="4" name="Slide Number Placeholder 3"/>
          <p:cNvSpPr>
            <a:spLocks noGrp="1"/>
          </p:cNvSpPr>
          <p:nvPr>
            <p:ph type="sldNum" sz="quarter" idx="10"/>
          </p:nvPr>
        </p:nvSpPr>
        <p:spPr/>
        <p:txBody>
          <a:bodyPr/>
          <a:lstStyle/>
          <a:p>
            <a:fld id="{E5DBA381-E856-EC4F-AB75-50097705F398}" type="slidenum">
              <a:rPr lang="en-US" smtClean="0"/>
              <a:t>18</a:t>
            </a:fld>
            <a:endParaRPr lang="en-US"/>
          </a:p>
        </p:txBody>
      </p:sp>
    </p:spTree>
    <p:extLst>
      <p:ext uri="{BB962C8B-B14F-4D97-AF65-F5344CB8AC3E}">
        <p14:creationId xmlns:p14="http://schemas.microsoft.com/office/powerpoint/2010/main" val="1382256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9" descr="Picture clipping.jpg                                           00000C61olaf                           BFEAC3D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2193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8" descr="Picture clipping 2.jpg                                         00000C61olaf                           BFEAC3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4400" y="6324600"/>
            <a:ext cx="436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2057400" y="6477000"/>
            <a:ext cx="5105400" cy="304800"/>
          </a:xfrm>
          <a:prstGeom prst="rect">
            <a:avLst/>
          </a:prstGeom>
          <a:noFill/>
          <a:ln w="9525">
            <a:noFill/>
            <a:miter lim="800000"/>
            <a:headEnd/>
            <a:tailEnd/>
          </a:ln>
          <a:effectLst/>
        </p:spPr>
        <p:txBody>
          <a:bodyPr/>
          <a:lstStyle/>
          <a:p>
            <a:pPr algn="ctr" eaLnBrk="0" hangingPunct="0">
              <a:defRPr/>
            </a:pPr>
            <a:endParaRPr lang="en-US" sz="1400" b="0" dirty="0">
              <a:solidFill>
                <a:srgbClr val="156047"/>
              </a:solidFill>
              <a:latin typeface="Gill Sans" charset="0"/>
              <a:ea typeface="ＭＳ Ｐゴシック" charset="-128"/>
              <a:cs typeface="ＭＳ Ｐゴシック" charset="-128"/>
            </a:endParaRPr>
          </a:p>
        </p:txBody>
      </p:sp>
      <p:sp>
        <p:nvSpPr>
          <p:cNvPr id="7" name="Text Box 8"/>
          <p:cNvSpPr txBox="1">
            <a:spLocks noChangeArrowheads="1"/>
          </p:cNvSpPr>
          <p:nvPr/>
        </p:nvSpPr>
        <p:spPr bwMode="auto">
          <a:xfrm>
            <a:off x="152400" y="6400800"/>
            <a:ext cx="2514600" cy="304800"/>
          </a:xfrm>
          <a:prstGeom prst="rect">
            <a:avLst/>
          </a:prstGeom>
          <a:noFill/>
          <a:ln w="9525">
            <a:noFill/>
            <a:miter lim="800000"/>
            <a:headEnd/>
            <a:tailEnd/>
          </a:ln>
          <a:effectLst/>
        </p:spPr>
        <p:txBody>
          <a:bodyPr>
            <a:spAutoFit/>
          </a:bodyPr>
          <a:lstStyle/>
          <a:p>
            <a:pPr eaLnBrk="0" hangingPunct="0">
              <a:defRPr/>
            </a:pPr>
            <a:r>
              <a:rPr lang="en-US" sz="1400" b="0">
                <a:solidFill>
                  <a:srgbClr val="156047"/>
                </a:solidFill>
                <a:latin typeface="Gill Sans" charset="0"/>
                <a:ea typeface="+mn-ea"/>
                <a:cs typeface="+mn-cs"/>
              </a:rPr>
              <a:t>http://www.nlnetlabs.nl/</a:t>
            </a:r>
          </a:p>
        </p:txBody>
      </p:sp>
      <p:sp>
        <p:nvSpPr>
          <p:cNvPr id="16388" name="Rectangle 4"/>
          <p:cNvSpPr>
            <a:spLocks noGrp="1" noChangeArrowheads="1"/>
          </p:cNvSpPr>
          <p:nvPr>
            <p:ph type="ctrTitle"/>
          </p:nvPr>
        </p:nvSpPr>
        <p:spPr>
          <a:xfrm>
            <a:off x="685800" y="2286000"/>
            <a:ext cx="7772400" cy="1143000"/>
          </a:xfrm>
        </p:spPr>
        <p:txBody>
          <a:bodyPr/>
          <a:lstStyle>
            <a:lvl1pPr>
              <a:defRPr/>
            </a:lvl1pPr>
          </a:lstStyle>
          <a:p>
            <a:r>
              <a:rPr lang="nl-NL" smtClean="0"/>
              <a:t>Click to edit Master title style</a:t>
            </a:r>
            <a:endParaRPr lang="en-US"/>
          </a:p>
        </p:txBody>
      </p:sp>
      <p:sp>
        <p:nvSpPr>
          <p:cNvPr id="16389"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nl-NL" smtClean="0"/>
              <a:t>Click to edit Master subtitle style</a:t>
            </a:r>
            <a:endParaRPr lang="en-US"/>
          </a:p>
        </p:txBody>
      </p:sp>
      <p:sp>
        <p:nvSpPr>
          <p:cNvPr id="8" name="Date Placeholder 7"/>
          <p:cNvSpPr>
            <a:spLocks noGrp="1" noChangeArrowheads="1"/>
          </p:cNvSpPr>
          <p:nvPr>
            <p:ph type="dt" sz="half" idx="10"/>
          </p:nvPr>
        </p:nvSpPr>
        <p:spPr bwMode="auto">
          <a:xfrm>
            <a:off x="152400" y="6629400"/>
            <a:ext cx="25908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800" b="0">
                <a:solidFill>
                  <a:srgbClr val="156047"/>
                </a:solidFill>
                <a:latin typeface="Calibri" charset="0"/>
                <a:ea typeface="ＭＳ Ｐゴシック" charset="-128"/>
                <a:cs typeface="ＭＳ Ｐゴシック" charset="-128"/>
              </a:defRPr>
            </a:lvl1pPr>
          </a:lstStyle>
          <a:p>
            <a:pPr>
              <a:defRPr/>
            </a:pPr>
            <a:r>
              <a:rPr lang="en-US"/>
              <a:t>© Set in FooHeader ter Stichting NLnet Labs</a:t>
            </a:r>
          </a:p>
        </p:txBody>
      </p:sp>
    </p:spTree>
    <p:extLst>
      <p:ext uri="{BB962C8B-B14F-4D97-AF65-F5344CB8AC3E}">
        <p14:creationId xmlns:p14="http://schemas.microsoft.com/office/powerpoint/2010/main" val="467814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352580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3458768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3919868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Tree>
    <p:extLst>
      <p:ext uri="{BB962C8B-B14F-4D97-AF65-F5344CB8AC3E}">
        <p14:creationId xmlns:p14="http://schemas.microsoft.com/office/powerpoint/2010/main" val="3102881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1596332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Tree>
    <p:extLst>
      <p:ext uri="{BB962C8B-B14F-4D97-AF65-F5344CB8AC3E}">
        <p14:creationId xmlns:p14="http://schemas.microsoft.com/office/powerpoint/2010/main" val="302473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Tree>
    <p:extLst>
      <p:ext uri="{BB962C8B-B14F-4D97-AF65-F5344CB8AC3E}">
        <p14:creationId xmlns:p14="http://schemas.microsoft.com/office/powerpoint/2010/main" val="315519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13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val="4287526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Tree>
    <p:extLst>
      <p:ext uri="{BB962C8B-B14F-4D97-AF65-F5344CB8AC3E}">
        <p14:creationId xmlns:p14="http://schemas.microsoft.com/office/powerpoint/2010/main" val="12916422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nl-NL" smtClean="0"/>
              <a:t>Click to edit Master title style</a:t>
            </a:r>
            <a:endParaRPr lang="en-US"/>
          </a:p>
        </p:txBody>
      </p:sp>
      <p:sp>
        <p:nvSpPr>
          <p:cNvPr id="1027" name="Rectangle 5"/>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15366" name="Rectangle 6"/>
          <p:cNvSpPr>
            <a:spLocks noChangeArrowheads="1"/>
          </p:cNvSpPr>
          <p:nvPr/>
        </p:nvSpPr>
        <p:spPr bwMode="auto">
          <a:xfrm>
            <a:off x="1981200" y="6477000"/>
            <a:ext cx="5181600" cy="304800"/>
          </a:xfrm>
          <a:prstGeom prst="rect">
            <a:avLst/>
          </a:prstGeom>
          <a:noFill/>
          <a:ln w="9525">
            <a:noFill/>
            <a:miter lim="800000"/>
            <a:headEnd/>
            <a:tailEnd/>
          </a:ln>
          <a:effectLst/>
        </p:spPr>
        <p:txBody>
          <a:bodyPr/>
          <a:lstStyle/>
          <a:p>
            <a:pPr algn="ctr" eaLnBrk="0" hangingPunct="0">
              <a:defRPr/>
            </a:pPr>
            <a:endParaRPr lang="en-US" sz="1400" b="0" dirty="0">
              <a:solidFill>
                <a:srgbClr val="156047"/>
              </a:solidFill>
              <a:latin typeface="Gill Sans" charset="0"/>
              <a:ea typeface="+mn-ea"/>
              <a:cs typeface="+mn-cs"/>
            </a:endParaRPr>
          </a:p>
        </p:txBody>
      </p:sp>
      <p:sp>
        <p:nvSpPr>
          <p:cNvPr id="15367" name="Text Box 7"/>
          <p:cNvSpPr txBox="1">
            <a:spLocks noChangeArrowheads="1"/>
          </p:cNvSpPr>
          <p:nvPr/>
        </p:nvSpPr>
        <p:spPr bwMode="auto">
          <a:xfrm>
            <a:off x="152400" y="6477000"/>
            <a:ext cx="2590800" cy="304800"/>
          </a:xfrm>
          <a:prstGeom prst="rect">
            <a:avLst/>
          </a:prstGeom>
          <a:noFill/>
          <a:ln w="9525">
            <a:noFill/>
            <a:miter lim="800000"/>
            <a:headEnd/>
            <a:tailEnd/>
          </a:ln>
          <a:effectLst/>
        </p:spPr>
        <p:txBody>
          <a:bodyPr>
            <a:spAutoFit/>
          </a:bodyPr>
          <a:lstStyle/>
          <a:p>
            <a:pPr eaLnBrk="0" hangingPunct="0">
              <a:defRPr/>
            </a:pPr>
            <a:r>
              <a:rPr lang="en-US" sz="1400" b="0" dirty="0">
                <a:solidFill>
                  <a:srgbClr val="156047"/>
                </a:solidFill>
                <a:latin typeface="Gill Sans" charset="0"/>
                <a:ea typeface="+mn-ea"/>
                <a:cs typeface="+mn-cs"/>
              </a:rPr>
              <a:t>http://</a:t>
            </a:r>
            <a:r>
              <a:rPr lang="en-US" sz="1400" b="0" dirty="0" err="1">
                <a:solidFill>
                  <a:srgbClr val="156047"/>
                </a:solidFill>
                <a:latin typeface="Gill Sans" charset="0"/>
                <a:ea typeface="+mn-ea"/>
                <a:cs typeface="+mn-cs"/>
              </a:rPr>
              <a:t>www.nlnetlabs.nl</a:t>
            </a:r>
            <a:r>
              <a:rPr lang="en-US" sz="1400" b="0" dirty="0">
                <a:solidFill>
                  <a:srgbClr val="156047"/>
                </a:solidFill>
                <a:latin typeface="Gill Sans" charset="0"/>
                <a:ea typeface="+mn-ea"/>
                <a:cs typeface="+mn-cs"/>
              </a:rPr>
              <a:t>/</a:t>
            </a:r>
          </a:p>
        </p:txBody>
      </p:sp>
      <p:grpSp>
        <p:nvGrpSpPr>
          <p:cNvPr id="1030" name="Group 34"/>
          <p:cNvGrpSpPr>
            <a:grpSpLocks/>
          </p:cNvGrpSpPr>
          <p:nvPr/>
        </p:nvGrpSpPr>
        <p:grpSpPr bwMode="auto">
          <a:xfrm>
            <a:off x="8366125" y="6438900"/>
            <a:ext cx="777875" cy="419100"/>
            <a:chOff x="1718" y="3720"/>
            <a:chExt cx="490" cy="264"/>
          </a:xfrm>
        </p:grpSpPr>
        <p:sp>
          <p:nvSpPr>
            <p:cNvPr id="15395" name="Text Box 35"/>
            <p:cNvSpPr txBox="1">
              <a:spLocks noChangeArrowheads="1"/>
            </p:cNvSpPr>
            <p:nvPr userDrawn="1"/>
          </p:nvSpPr>
          <p:spPr bwMode="auto">
            <a:xfrm>
              <a:off x="1718" y="3720"/>
              <a:ext cx="427" cy="173"/>
            </a:xfrm>
            <a:prstGeom prst="rect">
              <a:avLst/>
            </a:prstGeom>
            <a:noFill/>
            <a:ln w="9525">
              <a:noFill/>
              <a:miter lim="800000"/>
              <a:headEnd/>
              <a:tailEnd/>
            </a:ln>
            <a:effectLst/>
          </p:spPr>
          <p:txBody>
            <a:bodyPr wrap="none">
              <a:spAutoFit/>
            </a:bodyPr>
            <a:lstStyle>
              <a:lvl1pPr eaLnBrk="0" hangingPunct="0">
                <a:defRPr sz="2400" b="1">
                  <a:solidFill>
                    <a:schemeClr val="tx1"/>
                  </a:solidFill>
                  <a:latin typeface="Times" charset="0"/>
                  <a:ea typeface="ＭＳ Ｐゴシック" charset="0"/>
                  <a:cs typeface="ＭＳ Ｐゴシック" charset="0"/>
                </a:defRPr>
              </a:lvl1pPr>
              <a:lvl2pPr marL="37931725" indent="-37474525" eaLnBrk="0" hangingPunct="0">
                <a:defRPr sz="2400" b="1">
                  <a:solidFill>
                    <a:schemeClr val="tx1"/>
                  </a:solidFill>
                  <a:latin typeface="Times" charset="0"/>
                  <a:ea typeface="ＭＳ Ｐゴシック" charset="0"/>
                </a:defRPr>
              </a:lvl2pPr>
              <a:lvl3pPr eaLnBrk="0" hangingPunct="0">
                <a:defRPr sz="2400" b="1">
                  <a:solidFill>
                    <a:schemeClr val="tx1"/>
                  </a:solidFill>
                  <a:latin typeface="Times" charset="0"/>
                  <a:ea typeface="ＭＳ Ｐゴシック" charset="0"/>
                </a:defRPr>
              </a:lvl3pPr>
              <a:lvl4pPr eaLnBrk="0" hangingPunct="0">
                <a:defRPr sz="2400" b="1">
                  <a:solidFill>
                    <a:schemeClr val="tx1"/>
                  </a:solidFill>
                  <a:latin typeface="Times" charset="0"/>
                  <a:ea typeface="ＭＳ Ｐゴシック" charset="0"/>
                </a:defRPr>
              </a:lvl4pPr>
              <a:lvl5pPr eaLnBrk="0" hangingPunct="0">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r>
                <a:rPr lang="en-US" sz="1200">
                  <a:solidFill>
                    <a:srgbClr val="326F5B"/>
                  </a:solidFill>
                  <a:latin typeface="Gill Sans" charset="0"/>
                </a:rPr>
                <a:t>NLnet</a:t>
              </a:r>
              <a:endParaRPr lang="en-US" sz="1200" b="0">
                <a:solidFill>
                  <a:schemeClr val="hlink"/>
                </a:solidFill>
                <a:latin typeface="Gill Sans" charset="0"/>
              </a:endParaRPr>
            </a:p>
          </p:txBody>
        </p:sp>
        <p:sp>
          <p:nvSpPr>
            <p:cNvPr id="15396" name="Text Box 36"/>
            <p:cNvSpPr txBox="1">
              <a:spLocks noChangeArrowheads="1"/>
            </p:cNvSpPr>
            <p:nvPr userDrawn="1"/>
          </p:nvSpPr>
          <p:spPr bwMode="auto">
            <a:xfrm>
              <a:off x="1824" y="3792"/>
              <a:ext cx="384" cy="192"/>
            </a:xfrm>
            <a:prstGeom prst="rect">
              <a:avLst/>
            </a:prstGeom>
            <a:noFill/>
            <a:ln w="9525">
              <a:noFill/>
              <a:miter lim="800000"/>
              <a:headEnd/>
              <a:tailEnd/>
            </a:ln>
            <a:effectLst/>
          </p:spPr>
          <p:txBody>
            <a:bodyPr>
              <a:spAutoFit/>
            </a:bodyPr>
            <a:lstStyle/>
            <a:p>
              <a:pPr eaLnBrk="0" hangingPunct="0">
                <a:defRPr/>
              </a:pPr>
              <a:r>
                <a:rPr lang="en-US" sz="1400" b="0">
                  <a:latin typeface="Gill Sans" charset="0"/>
                  <a:ea typeface="+mn-ea"/>
                  <a:cs typeface="+mn-cs"/>
                </a:rPr>
                <a:t>Labs</a:t>
              </a:r>
            </a:p>
          </p:txBody>
        </p:sp>
      </p:grpSp>
    </p:spTree>
  </p:cSld>
  <p:clrMap bg1="lt1" tx1="dk1" bg2="lt2" tx2="dk2" accent1="accent1" accent2="accent2" accent3="accent3" accent4="accent4" accent5="accent5" accent6="accent6" hlink="hlink" folHlink="folHlink"/>
  <p:sldLayoutIdLst>
    <p:sldLayoutId id="2147483760"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eaLnBrk="1" fontAlgn="base" hangingPunct="1">
        <a:spcBef>
          <a:spcPct val="0"/>
        </a:spcBef>
        <a:spcAft>
          <a:spcPct val="0"/>
        </a:spcAft>
        <a:defRPr sz="4800" b="1">
          <a:solidFill>
            <a:srgbClr val="156047"/>
          </a:solidFill>
          <a:latin typeface="+mj-lt"/>
          <a:ea typeface="ＭＳ Ｐゴシック" charset="-128"/>
          <a:cs typeface="ＭＳ Ｐゴシック" charset="-128"/>
        </a:defRPr>
      </a:lvl1pPr>
      <a:lvl2pPr algn="ctr" rtl="0" eaLnBrk="1" fontAlgn="base" hangingPunct="1">
        <a:spcBef>
          <a:spcPct val="0"/>
        </a:spcBef>
        <a:spcAft>
          <a:spcPct val="0"/>
        </a:spcAft>
        <a:defRPr sz="4800" b="1">
          <a:solidFill>
            <a:srgbClr val="156047"/>
          </a:solidFill>
          <a:latin typeface="Calibri" charset="0"/>
          <a:ea typeface="ＭＳ Ｐゴシック" charset="-128"/>
          <a:cs typeface="ＭＳ Ｐゴシック" charset="-128"/>
        </a:defRPr>
      </a:lvl2pPr>
      <a:lvl3pPr algn="ctr" rtl="0" eaLnBrk="1" fontAlgn="base" hangingPunct="1">
        <a:spcBef>
          <a:spcPct val="0"/>
        </a:spcBef>
        <a:spcAft>
          <a:spcPct val="0"/>
        </a:spcAft>
        <a:defRPr sz="4800" b="1">
          <a:solidFill>
            <a:srgbClr val="156047"/>
          </a:solidFill>
          <a:latin typeface="Calibri" charset="0"/>
          <a:ea typeface="ＭＳ Ｐゴシック" charset="-128"/>
          <a:cs typeface="ＭＳ Ｐゴシック" charset="-128"/>
        </a:defRPr>
      </a:lvl3pPr>
      <a:lvl4pPr algn="ctr" rtl="0" eaLnBrk="1" fontAlgn="base" hangingPunct="1">
        <a:spcBef>
          <a:spcPct val="0"/>
        </a:spcBef>
        <a:spcAft>
          <a:spcPct val="0"/>
        </a:spcAft>
        <a:defRPr sz="4800" b="1">
          <a:solidFill>
            <a:srgbClr val="156047"/>
          </a:solidFill>
          <a:latin typeface="Calibri" charset="0"/>
          <a:ea typeface="ＭＳ Ｐゴシック" charset="-128"/>
          <a:cs typeface="ＭＳ Ｐゴシック" charset="-128"/>
        </a:defRPr>
      </a:lvl4pPr>
      <a:lvl5pPr algn="ctr" rtl="0" eaLnBrk="1" fontAlgn="base" hangingPunct="1">
        <a:spcBef>
          <a:spcPct val="0"/>
        </a:spcBef>
        <a:spcAft>
          <a:spcPct val="0"/>
        </a:spcAft>
        <a:defRPr sz="4800" b="1">
          <a:solidFill>
            <a:srgbClr val="156047"/>
          </a:solidFill>
          <a:latin typeface="Calibri" charset="0"/>
          <a:ea typeface="ＭＳ Ｐゴシック" charset="-128"/>
          <a:cs typeface="ＭＳ Ｐゴシック" charset="-128"/>
        </a:defRPr>
      </a:lvl5pPr>
      <a:lvl6pPr marL="457200" algn="ctr" rtl="0" eaLnBrk="1" fontAlgn="base" hangingPunct="1">
        <a:spcBef>
          <a:spcPct val="0"/>
        </a:spcBef>
        <a:spcAft>
          <a:spcPct val="0"/>
        </a:spcAft>
        <a:defRPr sz="4800" b="1">
          <a:solidFill>
            <a:srgbClr val="156047"/>
          </a:solidFill>
          <a:latin typeface="Gill Sans" charset="0"/>
        </a:defRPr>
      </a:lvl6pPr>
      <a:lvl7pPr marL="914400" algn="ctr" rtl="0" eaLnBrk="1" fontAlgn="base" hangingPunct="1">
        <a:spcBef>
          <a:spcPct val="0"/>
        </a:spcBef>
        <a:spcAft>
          <a:spcPct val="0"/>
        </a:spcAft>
        <a:defRPr sz="4800" b="1">
          <a:solidFill>
            <a:srgbClr val="156047"/>
          </a:solidFill>
          <a:latin typeface="Gill Sans" charset="0"/>
        </a:defRPr>
      </a:lvl7pPr>
      <a:lvl8pPr marL="1371600" algn="ctr" rtl="0" eaLnBrk="1" fontAlgn="base" hangingPunct="1">
        <a:spcBef>
          <a:spcPct val="0"/>
        </a:spcBef>
        <a:spcAft>
          <a:spcPct val="0"/>
        </a:spcAft>
        <a:defRPr sz="4800" b="1">
          <a:solidFill>
            <a:srgbClr val="156047"/>
          </a:solidFill>
          <a:latin typeface="Gill Sans" charset="0"/>
        </a:defRPr>
      </a:lvl8pPr>
      <a:lvl9pPr marL="1828800" algn="ctr" rtl="0" eaLnBrk="1" fontAlgn="base" hangingPunct="1">
        <a:spcBef>
          <a:spcPct val="0"/>
        </a:spcBef>
        <a:spcAft>
          <a:spcPct val="0"/>
        </a:spcAft>
        <a:defRPr sz="4800" b="1">
          <a:solidFill>
            <a:srgbClr val="156047"/>
          </a:solidFill>
          <a:latin typeface="Gill Sans" charset="0"/>
        </a:defRPr>
      </a:lvl9pPr>
    </p:titleStyle>
    <p:bodyStyle>
      <a:lvl1pPr marL="342900" indent="-342900" algn="l" rtl="0" eaLnBrk="1" fontAlgn="base" hangingPunct="1">
        <a:spcBef>
          <a:spcPts val="1363"/>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lnetlabs.nl/labs/miss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ts val="0"/>
              </a:spcBef>
            </a:pPr>
            <a:r>
              <a:rPr lang="en-US" dirty="0" smtClean="0"/>
              <a:t>From the Ground Up Security</a:t>
            </a:r>
            <a:br>
              <a:rPr lang="en-US" dirty="0" smtClean="0"/>
            </a:br>
            <a:r>
              <a:rPr lang="en-US" sz="3600" dirty="0" smtClean="0"/>
              <a:t>DNS-based Security of the Internet</a:t>
            </a:r>
            <a:r>
              <a:rPr lang="en-US" dirty="0" smtClean="0"/>
              <a:t> </a:t>
            </a:r>
            <a:r>
              <a:rPr lang="en-US" sz="3600" dirty="0" smtClean="0"/>
              <a:t>Infrastructure</a:t>
            </a:r>
            <a:br>
              <a:rPr lang="en-US" sz="3600" dirty="0" smtClean="0"/>
            </a:br>
            <a:endParaRPr lang="en-US" sz="3600" dirty="0"/>
          </a:p>
        </p:txBody>
      </p:sp>
      <p:sp>
        <p:nvSpPr>
          <p:cNvPr id="3" name="Subtitle 2"/>
          <p:cNvSpPr>
            <a:spLocks noGrp="1"/>
          </p:cNvSpPr>
          <p:nvPr>
            <p:ph type="subTitle" idx="1"/>
          </p:nvPr>
        </p:nvSpPr>
        <p:spPr>
          <a:xfrm>
            <a:off x="1371600" y="4203717"/>
            <a:ext cx="6400800" cy="1752600"/>
          </a:xfrm>
        </p:spPr>
        <p:txBody>
          <a:bodyPr/>
          <a:lstStyle/>
          <a:p>
            <a:r>
              <a:rPr lang="en-US" dirty="0" smtClean="0"/>
              <a:t>Benno Overeinder</a:t>
            </a:r>
          </a:p>
          <a:p>
            <a:r>
              <a:rPr lang="en-US" dirty="0" smtClean="0"/>
              <a:t>NLnet Labs</a:t>
            </a:r>
            <a:endParaRPr lang="en-US" dirty="0"/>
          </a:p>
        </p:txBody>
      </p:sp>
    </p:spTree>
    <p:extLst>
      <p:ext uri="{BB962C8B-B14F-4D97-AF65-F5344CB8AC3E}">
        <p14:creationId xmlns:p14="http://schemas.microsoft.com/office/powerpoint/2010/main" val="6928055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“Too Many CAs” Problem</a:t>
            </a:r>
            <a:endParaRPr lang="en-US" dirty="0"/>
          </a:p>
        </p:txBody>
      </p:sp>
      <p:sp>
        <p:nvSpPr>
          <p:cNvPr id="10" name="Content Placeholder 9"/>
          <p:cNvSpPr>
            <a:spLocks noGrp="1"/>
          </p:cNvSpPr>
          <p:nvPr>
            <p:ph idx="1"/>
          </p:nvPr>
        </p:nvSpPr>
        <p:spPr>
          <a:xfrm>
            <a:off x="477938" y="1885615"/>
            <a:ext cx="8193241" cy="4114800"/>
          </a:xfrm>
        </p:spPr>
        <p:txBody>
          <a:bodyPr/>
          <a:lstStyle/>
          <a:p>
            <a:r>
              <a:rPr lang="en-US" dirty="0" smtClean="0"/>
              <a:t>TLS clients have abundance of TAs</a:t>
            </a:r>
          </a:p>
          <a:p>
            <a:pPr lvl="1"/>
            <a:r>
              <a:rPr lang="en-US" dirty="0" smtClean="0"/>
              <a:t>modern web browsers have 1300+ TAs</a:t>
            </a:r>
          </a:p>
          <a:p>
            <a:pPr lvl="1"/>
            <a:r>
              <a:rPr lang="en-US" dirty="0" smtClean="0"/>
              <a:t>any of them can issue certificate for </a:t>
            </a:r>
            <a:r>
              <a:rPr lang="en-US" dirty="0" err="1" smtClean="0"/>
              <a:t>example.com</a:t>
            </a:r>
            <a:endParaRPr lang="en-US" dirty="0"/>
          </a:p>
        </p:txBody>
      </p:sp>
      <p:pic>
        <p:nvPicPr>
          <p:cNvPr id="11" name="Picture 10"/>
          <p:cNvPicPr>
            <a:picLocks noChangeAspect="1"/>
          </p:cNvPicPr>
          <p:nvPr/>
        </p:nvPicPr>
        <p:blipFill>
          <a:blip r:embed="rId3"/>
          <a:stretch>
            <a:fillRect/>
          </a:stretch>
        </p:blipFill>
        <p:spPr>
          <a:xfrm>
            <a:off x="631180" y="3534630"/>
            <a:ext cx="7900799" cy="2970225"/>
          </a:xfrm>
          <a:prstGeom prst="rect">
            <a:avLst/>
          </a:prstGeom>
        </p:spPr>
      </p:pic>
      <p:sp>
        <p:nvSpPr>
          <p:cNvPr id="12" name="TextBox 11"/>
          <p:cNvSpPr txBox="1"/>
          <p:nvPr/>
        </p:nvSpPr>
        <p:spPr>
          <a:xfrm>
            <a:off x="2935921" y="6009160"/>
            <a:ext cx="2646277" cy="400110"/>
          </a:xfrm>
          <a:prstGeom prst="rect">
            <a:avLst/>
          </a:prstGeom>
          <a:noFill/>
        </p:spPr>
        <p:txBody>
          <a:bodyPr wrap="none" rtlCol="0">
            <a:spAutoFit/>
          </a:bodyPr>
          <a:lstStyle/>
          <a:p>
            <a:r>
              <a:rPr lang="en-US" sz="2000" b="0" dirty="0" smtClean="0">
                <a:latin typeface="+mn-lt"/>
              </a:rPr>
              <a:t>TLS client accepts both!</a:t>
            </a:r>
          </a:p>
        </p:txBody>
      </p:sp>
      <p:sp>
        <p:nvSpPr>
          <p:cNvPr id="13" name="TextBox 12"/>
          <p:cNvSpPr txBox="1"/>
          <p:nvPr/>
        </p:nvSpPr>
        <p:spPr>
          <a:xfrm>
            <a:off x="5657020" y="6495677"/>
            <a:ext cx="2801180" cy="307777"/>
          </a:xfrm>
          <a:prstGeom prst="rect">
            <a:avLst/>
          </a:prstGeom>
          <a:noFill/>
        </p:spPr>
        <p:txBody>
          <a:bodyPr wrap="none" rtlCol="0">
            <a:spAutoFit/>
          </a:bodyPr>
          <a:lstStyle/>
          <a:p>
            <a:r>
              <a:rPr lang="en-US" sz="1400" b="0" dirty="0" smtClean="0">
                <a:latin typeface="+mn-lt"/>
              </a:rPr>
              <a:t>credits </a:t>
            </a:r>
            <a:r>
              <a:rPr lang="en-US" sz="1400" b="0" dirty="0" err="1" smtClean="0">
                <a:latin typeface="+mn-lt"/>
              </a:rPr>
              <a:t>wes.hardaker@parsons.com</a:t>
            </a:r>
            <a:endParaRPr lang="en-US" sz="1400" b="0" dirty="0">
              <a:latin typeface="+mn-lt"/>
            </a:endParaRPr>
          </a:p>
        </p:txBody>
      </p:sp>
    </p:spTree>
    <p:extLst>
      <p:ext uri="{BB962C8B-B14F-4D97-AF65-F5344CB8AC3E}">
        <p14:creationId xmlns:p14="http://schemas.microsoft.com/office/powerpoint/2010/main" val="14113568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Customer–Web Portal Interaction Revisited</a:t>
            </a:r>
            <a:endParaRPr lang="en-US" dirty="0"/>
          </a:p>
        </p:txBody>
      </p:sp>
      <p:sp>
        <p:nvSpPr>
          <p:cNvPr id="5" name="Rectangle 4"/>
          <p:cNvSpPr/>
          <p:nvPr/>
        </p:nvSpPr>
        <p:spPr bwMode="auto">
          <a:xfrm>
            <a:off x="1018572" y="3712002"/>
            <a:ext cx="1415418" cy="160080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68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mn-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host</a:t>
            </a:r>
            <a:endParaRPr kumimoji="0" lang="en-US" sz="2400" b="0" i="0" u="none" strike="noStrike" cap="none" normalizeH="0" baseline="0" dirty="0">
              <a:ln>
                <a:noFill/>
              </a:ln>
              <a:solidFill>
                <a:schemeClr val="tx1"/>
              </a:solidFill>
              <a:effectLst/>
              <a:latin typeface="+mn-lt"/>
            </a:endParaRPr>
          </a:p>
        </p:txBody>
      </p:sp>
      <p:sp>
        <p:nvSpPr>
          <p:cNvPr id="6" name="Oval 5"/>
          <p:cNvSpPr/>
          <p:nvPr/>
        </p:nvSpPr>
        <p:spPr bwMode="auto">
          <a:xfrm>
            <a:off x="1097940" y="3936910"/>
            <a:ext cx="1256680" cy="727639"/>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smtClean="0">
                <a:ln>
                  <a:noFill/>
                </a:ln>
                <a:solidFill>
                  <a:schemeClr val="tx1"/>
                </a:solidFill>
                <a:effectLst/>
                <a:latin typeface="+mn-lt"/>
              </a:rPr>
              <a:t>browser</a:t>
            </a:r>
            <a:endParaRPr kumimoji="0" lang="en-US" sz="1800" b="0" u="none" strike="noStrike" cap="none" normalizeH="0" baseline="0" dirty="0">
              <a:ln>
                <a:noFill/>
              </a:ln>
              <a:solidFill>
                <a:schemeClr val="tx1"/>
              </a:solidFill>
              <a:effectLst/>
              <a:latin typeface="+mn-lt"/>
            </a:endParaRPr>
          </a:p>
        </p:txBody>
      </p:sp>
      <p:sp>
        <p:nvSpPr>
          <p:cNvPr id="7" name="Rounded Rectangle 6"/>
          <p:cNvSpPr/>
          <p:nvPr/>
        </p:nvSpPr>
        <p:spPr bwMode="auto">
          <a:xfrm>
            <a:off x="6772843" y="22100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8" name="Rounded Rectangle 7"/>
          <p:cNvSpPr/>
          <p:nvPr/>
        </p:nvSpPr>
        <p:spPr bwMode="auto">
          <a:xfrm>
            <a:off x="6925243" y="23624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9" name="Rounded Rectangle 8"/>
          <p:cNvSpPr/>
          <p:nvPr/>
        </p:nvSpPr>
        <p:spPr bwMode="auto">
          <a:xfrm>
            <a:off x="7077643" y="25148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10" name="Rectangle 9"/>
          <p:cNvSpPr/>
          <p:nvPr/>
        </p:nvSpPr>
        <p:spPr bwMode="auto">
          <a:xfrm>
            <a:off x="5952694" y="4227964"/>
            <a:ext cx="1693211" cy="177279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web portal</a:t>
            </a:r>
            <a:endParaRPr kumimoji="0" lang="en-US" sz="2400" b="0" i="0" u="none" strike="noStrike" cap="none" normalizeH="0" baseline="0" dirty="0">
              <a:ln>
                <a:noFill/>
              </a:ln>
              <a:solidFill>
                <a:schemeClr val="tx1"/>
              </a:solidFill>
              <a:effectLst/>
              <a:latin typeface="+mn-lt"/>
            </a:endParaRPr>
          </a:p>
        </p:txBody>
      </p:sp>
      <p:cxnSp>
        <p:nvCxnSpPr>
          <p:cNvPr id="11" name="Straight Arrow Connector 10"/>
          <p:cNvCxnSpPr/>
          <p:nvPr/>
        </p:nvCxnSpPr>
        <p:spPr bwMode="auto">
          <a:xfrm flipV="1">
            <a:off x="2433990" y="3374642"/>
            <a:ext cx="1375734" cy="5622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H="1">
            <a:off x="2433990" y="3553244"/>
            <a:ext cx="1375734" cy="5688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rot="20286434">
            <a:off x="2321597" y="3317248"/>
            <a:ext cx="1599817" cy="338554"/>
          </a:xfrm>
          <a:prstGeom prst="rect">
            <a:avLst/>
          </a:prstGeom>
          <a:noFill/>
        </p:spPr>
        <p:txBody>
          <a:bodyPr wrap="none" rtlCol="0">
            <a:spAutoFit/>
          </a:bodyPr>
          <a:lstStyle/>
          <a:p>
            <a:r>
              <a:rPr lang="en-US" sz="1600" b="0" dirty="0" err="1" smtClean="0">
                <a:latin typeface="+mn-lt"/>
              </a:rPr>
              <a:t>portal.acme.com</a:t>
            </a:r>
            <a:endParaRPr lang="en-US" sz="1600" b="0" dirty="0">
              <a:latin typeface="+mn-lt"/>
            </a:endParaRPr>
          </a:p>
        </p:txBody>
      </p:sp>
      <p:cxnSp>
        <p:nvCxnSpPr>
          <p:cNvPr id="14" name="Straight Arrow Connector 13"/>
          <p:cNvCxnSpPr>
            <a:endCxn id="7" idx="1"/>
          </p:cNvCxnSpPr>
          <p:nvPr/>
        </p:nvCxnSpPr>
        <p:spPr bwMode="auto">
          <a:xfrm flipV="1">
            <a:off x="5549710" y="2438459"/>
            <a:ext cx="1223133" cy="552688"/>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5" name="Straight Arrow Connector 14"/>
          <p:cNvCxnSpPr>
            <a:endCxn id="8" idx="1"/>
          </p:cNvCxnSpPr>
          <p:nvPr/>
        </p:nvCxnSpPr>
        <p:spPr bwMode="auto">
          <a:xfrm flipV="1">
            <a:off x="5549710" y="2590859"/>
            <a:ext cx="1375533" cy="637396"/>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6" name="Straight Arrow Connector 15"/>
          <p:cNvCxnSpPr>
            <a:endCxn id="9" idx="1"/>
          </p:cNvCxnSpPr>
          <p:nvPr/>
        </p:nvCxnSpPr>
        <p:spPr bwMode="auto">
          <a:xfrm flipV="1">
            <a:off x="5549710" y="2743259"/>
            <a:ext cx="1527933" cy="708015"/>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7" name="TextBox 16"/>
          <p:cNvSpPr txBox="1"/>
          <p:nvPr/>
        </p:nvSpPr>
        <p:spPr>
          <a:xfrm rot="20127304">
            <a:off x="5728408" y="2474502"/>
            <a:ext cx="595335" cy="338554"/>
          </a:xfrm>
          <a:prstGeom prst="rect">
            <a:avLst/>
          </a:prstGeom>
          <a:noFill/>
        </p:spPr>
        <p:txBody>
          <a:bodyPr wrap="none" rtlCol="0">
            <a:spAutoFit/>
          </a:bodyPr>
          <a:lstStyle/>
          <a:p>
            <a:r>
              <a:rPr lang="en-US" sz="1600" b="0" dirty="0" smtClean="0">
                <a:latin typeface="+mn-lt"/>
              </a:rPr>
              <a:t>com.</a:t>
            </a:r>
            <a:endParaRPr lang="en-US" sz="1600" b="0" dirty="0">
              <a:latin typeface="+mn-lt"/>
            </a:endParaRPr>
          </a:p>
        </p:txBody>
      </p:sp>
      <p:sp>
        <p:nvSpPr>
          <p:cNvPr id="18" name="TextBox 17"/>
          <p:cNvSpPr txBox="1"/>
          <p:nvPr/>
        </p:nvSpPr>
        <p:spPr>
          <a:xfrm rot="20127304">
            <a:off x="5887634" y="2600442"/>
            <a:ext cx="687508" cy="338554"/>
          </a:xfrm>
          <a:prstGeom prst="rect">
            <a:avLst/>
          </a:prstGeom>
          <a:noFill/>
        </p:spPr>
        <p:txBody>
          <a:bodyPr wrap="none" rtlCol="0">
            <a:spAutoFit/>
          </a:bodyPr>
          <a:lstStyle/>
          <a:p>
            <a:r>
              <a:rPr lang="en-US" sz="1600" b="0" dirty="0" smtClean="0">
                <a:latin typeface="+mn-lt"/>
              </a:rPr>
              <a:t>acme.</a:t>
            </a:r>
            <a:endParaRPr lang="en-US" sz="1600" b="0" dirty="0">
              <a:latin typeface="+mn-lt"/>
            </a:endParaRPr>
          </a:p>
        </p:txBody>
      </p:sp>
      <p:sp>
        <p:nvSpPr>
          <p:cNvPr id="19" name="TextBox 18"/>
          <p:cNvSpPr txBox="1"/>
          <p:nvPr/>
        </p:nvSpPr>
        <p:spPr>
          <a:xfrm rot="20127304">
            <a:off x="6067649" y="2726382"/>
            <a:ext cx="738103" cy="338554"/>
          </a:xfrm>
          <a:prstGeom prst="rect">
            <a:avLst/>
          </a:prstGeom>
          <a:noFill/>
        </p:spPr>
        <p:txBody>
          <a:bodyPr wrap="none" rtlCol="0">
            <a:spAutoFit/>
          </a:bodyPr>
          <a:lstStyle/>
          <a:p>
            <a:r>
              <a:rPr lang="en-US" sz="1600" b="0" dirty="0" smtClean="0">
                <a:latin typeface="+mn-lt"/>
              </a:rPr>
              <a:t>portal.</a:t>
            </a:r>
            <a:endParaRPr lang="en-US" sz="1600" b="0" dirty="0">
              <a:latin typeface="+mn-lt"/>
            </a:endParaRPr>
          </a:p>
        </p:txBody>
      </p:sp>
      <p:sp>
        <p:nvSpPr>
          <p:cNvPr id="20" name="TextBox 19"/>
          <p:cNvSpPr txBox="1"/>
          <p:nvPr/>
        </p:nvSpPr>
        <p:spPr>
          <a:xfrm rot="20286434">
            <a:off x="2729072" y="3713618"/>
            <a:ext cx="1036762" cy="338554"/>
          </a:xfrm>
          <a:prstGeom prst="rect">
            <a:avLst/>
          </a:prstGeom>
          <a:noFill/>
        </p:spPr>
        <p:txBody>
          <a:bodyPr wrap="none" rtlCol="0">
            <a:spAutoFit/>
          </a:bodyPr>
          <a:lstStyle/>
          <a:p>
            <a:r>
              <a:rPr lang="en-US" sz="1600" b="0" dirty="0" smtClean="0">
                <a:latin typeface="+mn-lt"/>
              </a:rPr>
              <a:t>IP address</a:t>
            </a:r>
            <a:endParaRPr lang="en-US" sz="1600" b="0" dirty="0">
              <a:latin typeface="+mn-lt"/>
            </a:endParaRPr>
          </a:p>
        </p:txBody>
      </p:sp>
      <p:sp>
        <p:nvSpPr>
          <p:cNvPr id="21" name="TextBox 20"/>
          <p:cNvSpPr txBox="1"/>
          <p:nvPr/>
        </p:nvSpPr>
        <p:spPr>
          <a:xfrm>
            <a:off x="6324341" y="6000758"/>
            <a:ext cx="1036762" cy="338554"/>
          </a:xfrm>
          <a:prstGeom prst="rect">
            <a:avLst/>
          </a:prstGeom>
          <a:noFill/>
        </p:spPr>
        <p:txBody>
          <a:bodyPr wrap="none" rtlCol="0">
            <a:spAutoFit/>
          </a:bodyPr>
          <a:lstStyle/>
          <a:p>
            <a:r>
              <a:rPr lang="en-US" sz="1600" b="0" dirty="0" smtClean="0">
                <a:latin typeface="+mn-lt"/>
              </a:rPr>
              <a:t>IP address</a:t>
            </a:r>
            <a:endParaRPr lang="en-US" sz="1600" b="0" dirty="0">
              <a:latin typeface="+mn-lt"/>
            </a:endParaRPr>
          </a:p>
        </p:txBody>
      </p:sp>
      <p:cxnSp>
        <p:nvCxnSpPr>
          <p:cNvPr id="22" name="Straight Arrow Connector 21"/>
          <p:cNvCxnSpPr/>
          <p:nvPr/>
        </p:nvCxnSpPr>
        <p:spPr bwMode="auto">
          <a:xfrm>
            <a:off x="2433990" y="4836535"/>
            <a:ext cx="3518704"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23" name="TextBox 22"/>
          <p:cNvSpPr txBox="1"/>
          <p:nvPr/>
        </p:nvSpPr>
        <p:spPr>
          <a:xfrm>
            <a:off x="3672361" y="4849765"/>
            <a:ext cx="1035660" cy="338554"/>
          </a:xfrm>
          <a:prstGeom prst="rect">
            <a:avLst/>
          </a:prstGeom>
          <a:noFill/>
        </p:spPr>
        <p:txBody>
          <a:bodyPr wrap="none" rtlCol="0">
            <a:spAutoFit/>
          </a:bodyPr>
          <a:lstStyle/>
          <a:p>
            <a:r>
              <a:rPr lang="en-US" sz="1600" b="0" dirty="0" smtClean="0">
                <a:latin typeface="+mn-lt"/>
              </a:rPr>
              <a:t>http/https</a:t>
            </a:r>
            <a:endParaRPr lang="en-US" sz="1600" b="0" dirty="0">
              <a:latin typeface="+mn-lt"/>
            </a:endParaRPr>
          </a:p>
        </p:txBody>
      </p:sp>
      <p:sp>
        <p:nvSpPr>
          <p:cNvPr id="24" name="Oval 23"/>
          <p:cNvSpPr/>
          <p:nvPr/>
        </p:nvSpPr>
        <p:spPr bwMode="auto">
          <a:xfrm>
            <a:off x="6224817" y="4769323"/>
            <a:ext cx="1235809" cy="727639"/>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smtClean="0">
                <a:ln>
                  <a:noFill/>
                </a:ln>
                <a:solidFill>
                  <a:schemeClr val="tx1"/>
                </a:solidFill>
                <a:effectLst/>
                <a:latin typeface="+mn-lt"/>
              </a:rPr>
              <a:t>http server</a:t>
            </a:r>
            <a:endParaRPr kumimoji="0" lang="en-US" sz="1800" b="0" u="none" strike="noStrike" cap="none" normalizeH="0" baseline="0" dirty="0">
              <a:ln>
                <a:noFill/>
              </a:ln>
              <a:solidFill>
                <a:schemeClr val="tx1"/>
              </a:solidFill>
              <a:effectLst/>
              <a:latin typeface="+mn-lt"/>
            </a:endParaRPr>
          </a:p>
        </p:txBody>
      </p:sp>
      <p:sp>
        <p:nvSpPr>
          <p:cNvPr id="25" name="TextBox 24"/>
          <p:cNvSpPr txBox="1"/>
          <p:nvPr/>
        </p:nvSpPr>
        <p:spPr>
          <a:xfrm>
            <a:off x="1031042" y="3262189"/>
            <a:ext cx="1402948" cy="461665"/>
          </a:xfrm>
          <a:prstGeom prst="rect">
            <a:avLst/>
          </a:prstGeom>
          <a:noFill/>
        </p:spPr>
        <p:txBody>
          <a:bodyPr wrap="none" rtlCol="0">
            <a:spAutoFit/>
          </a:bodyPr>
          <a:lstStyle/>
          <a:p>
            <a:pPr algn="ctr"/>
            <a:r>
              <a:rPr lang="en-US" b="0" dirty="0" smtClean="0">
                <a:latin typeface="+mn-lt"/>
              </a:rPr>
              <a:t>customer</a:t>
            </a:r>
            <a:endParaRPr lang="en-US" b="0" dirty="0">
              <a:latin typeface="+mn-lt"/>
            </a:endParaRPr>
          </a:p>
        </p:txBody>
      </p:sp>
      <p:sp>
        <p:nvSpPr>
          <p:cNvPr id="26" name="TextBox 25"/>
          <p:cNvSpPr txBox="1"/>
          <p:nvPr/>
        </p:nvSpPr>
        <p:spPr>
          <a:xfrm>
            <a:off x="6494820" y="1829113"/>
            <a:ext cx="1732566" cy="338554"/>
          </a:xfrm>
          <a:prstGeom prst="rect">
            <a:avLst/>
          </a:prstGeom>
          <a:noFill/>
        </p:spPr>
        <p:txBody>
          <a:bodyPr wrap="none" rtlCol="0">
            <a:spAutoFit/>
          </a:bodyPr>
          <a:lstStyle/>
          <a:p>
            <a:r>
              <a:rPr lang="en-US" sz="1600" b="0" dirty="0" err="1" smtClean="0">
                <a:latin typeface="+mn-lt"/>
              </a:rPr>
              <a:t>auth</a:t>
            </a:r>
            <a:r>
              <a:rPr lang="en-US" sz="1600" b="0" dirty="0" smtClean="0">
                <a:latin typeface="+mn-lt"/>
              </a:rPr>
              <a:t> name servers</a:t>
            </a:r>
            <a:endParaRPr lang="en-US" sz="1600" b="0" dirty="0">
              <a:latin typeface="+mn-lt"/>
            </a:endParaRPr>
          </a:p>
        </p:txBody>
      </p:sp>
      <p:sp>
        <p:nvSpPr>
          <p:cNvPr id="27" name="Rounded Rectangle 26"/>
          <p:cNvSpPr/>
          <p:nvPr/>
        </p:nvSpPr>
        <p:spPr bwMode="auto">
          <a:xfrm>
            <a:off x="3809724" y="2938227"/>
            <a:ext cx="1739986" cy="76525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36000" tIns="46800" rIns="36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n-lt"/>
              </a:rPr>
              <a:t>full recursive resolver</a:t>
            </a:r>
            <a:endParaRPr kumimoji="0" lang="en-US" b="0" i="0" u="none" strike="noStrike" cap="none" normalizeH="0" baseline="0" dirty="0">
              <a:ln>
                <a:noFill/>
              </a:ln>
              <a:solidFill>
                <a:schemeClr val="tx1"/>
              </a:solidFill>
              <a:effectLst/>
              <a:latin typeface="+mn-lt"/>
            </a:endParaRPr>
          </a:p>
        </p:txBody>
      </p:sp>
      <p:sp>
        <p:nvSpPr>
          <p:cNvPr id="28" name="Lightning Bolt 27"/>
          <p:cNvSpPr/>
          <p:nvPr/>
        </p:nvSpPr>
        <p:spPr bwMode="auto">
          <a:xfrm>
            <a:off x="3926846" y="2362470"/>
            <a:ext cx="1357795" cy="1865494"/>
          </a:xfrm>
          <a:prstGeom prst="lightningBol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effectLst/>
            </a:endParaRPr>
          </a:p>
        </p:txBody>
      </p:sp>
      <p:sp>
        <p:nvSpPr>
          <p:cNvPr id="29" name="Cloud 28"/>
          <p:cNvSpPr/>
          <p:nvPr/>
        </p:nvSpPr>
        <p:spPr bwMode="auto">
          <a:xfrm>
            <a:off x="1507779" y="4816669"/>
            <a:ext cx="2148237" cy="1336209"/>
          </a:xfrm>
          <a:prstGeom prst="cloud">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72000" tIns="45720" rIns="72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solidFill>
                  <a:schemeClr val="bg1"/>
                </a:solidFill>
                <a:latin typeface="+mn-lt"/>
              </a:rPr>
              <a:t>too many CAs</a:t>
            </a:r>
            <a:endParaRPr kumimoji="0" lang="en-US" sz="2400" b="0" i="0" u="none" strike="noStrike" cap="none" normalizeH="0" baseline="0" dirty="0">
              <a:ln>
                <a:noFill/>
              </a:ln>
              <a:solidFill>
                <a:schemeClr val="bg1"/>
              </a:solidFill>
              <a:effectLst/>
              <a:latin typeface="+mn-lt"/>
            </a:endParaRPr>
          </a:p>
        </p:txBody>
      </p:sp>
      <p:sp>
        <p:nvSpPr>
          <p:cNvPr id="30" name="TextBox 29"/>
          <p:cNvSpPr txBox="1"/>
          <p:nvPr/>
        </p:nvSpPr>
        <p:spPr>
          <a:xfrm rot="3438449">
            <a:off x="3754291" y="3064269"/>
            <a:ext cx="1859854" cy="461665"/>
          </a:xfrm>
          <a:prstGeom prst="rect">
            <a:avLst/>
          </a:prstGeom>
          <a:noFill/>
        </p:spPr>
        <p:txBody>
          <a:bodyPr wrap="none" rtlCol="0">
            <a:spAutoFit/>
          </a:bodyPr>
          <a:lstStyle/>
          <a:p>
            <a:pPr algn="ctr"/>
            <a:r>
              <a:rPr lang="en-US" b="0" dirty="0" smtClean="0">
                <a:latin typeface="+mn-lt"/>
              </a:rPr>
              <a:t>DNS spoofing</a:t>
            </a:r>
            <a:endParaRPr lang="en-US" b="0" dirty="0">
              <a:latin typeface="+mn-lt"/>
            </a:endParaRPr>
          </a:p>
        </p:txBody>
      </p:sp>
      <p:sp>
        <p:nvSpPr>
          <p:cNvPr id="33" name="Rounded Rectangular Callout 32"/>
          <p:cNvSpPr/>
          <p:nvPr/>
        </p:nvSpPr>
        <p:spPr bwMode="auto">
          <a:xfrm>
            <a:off x="2630857" y="5996093"/>
            <a:ext cx="1600293" cy="607057"/>
          </a:xfrm>
          <a:prstGeom prst="wedgeRoundRectCallout">
            <a:avLst>
              <a:gd name="adj1" fmla="val -21832"/>
              <a:gd name="adj2" fmla="val -78879"/>
              <a:gd name="adj3" fmla="val 16667"/>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CA pinning/</a:t>
            </a:r>
            <a:r>
              <a:rPr lang="en-US" sz="2000" b="0" dirty="0" smtClean="0">
                <a:latin typeface="+mn-lt"/>
              </a:rPr>
              <a:t>HSTS?</a:t>
            </a:r>
            <a:endParaRPr kumimoji="0" lang="en-US" sz="20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32612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DNS Security Extensions &amp; </a:t>
            </a:r>
            <a:br>
              <a:rPr lang="en-US" dirty="0" smtClean="0"/>
            </a:br>
            <a:r>
              <a:rPr lang="en-US" dirty="0" smtClean="0"/>
              <a:t>DNS-Based Authentication of Named Entities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0805886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DNSSEC and DANE to the Rescue</a:t>
            </a:r>
            <a:endParaRPr lang="en-US" dirty="0"/>
          </a:p>
        </p:txBody>
      </p:sp>
      <p:sp>
        <p:nvSpPr>
          <p:cNvPr id="5" name="Content Placeholder 4"/>
          <p:cNvSpPr>
            <a:spLocks noGrp="1"/>
          </p:cNvSpPr>
          <p:nvPr>
            <p:ph idx="1"/>
          </p:nvPr>
        </p:nvSpPr>
        <p:spPr/>
        <p:txBody>
          <a:bodyPr/>
          <a:lstStyle/>
          <a:p>
            <a:r>
              <a:rPr lang="en-US" dirty="0" smtClean="0"/>
              <a:t>DNSSEC</a:t>
            </a:r>
          </a:p>
          <a:p>
            <a:pPr lvl="1"/>
            <a:r>
              <a:rPr lang="en-US" dirty="0" smtClean="0"/>
              <a:t>validates the authenticity of the DNS data using digital signatures</a:t>
            </a:r>
          </a:p>
          <a:p>
            <a:endParaRPr lang="en-US" dirty="0" smtClean="0"/>
          </a:p>
          <a:p>
            <a:r>
              <a:rPr lang="en-US" dirty="0" smtClean="0"/>
              <a:t>DANE</a:t>
            </a:r>
          </a:p>
          <a:p>
            <a:pPr lvl="1"/>
            <a:r>
              <a:rPr lang="en-US" dirty="0" smtClean="0"/>
              <a:t>allows one to </a:t>
            </a:r>
            <a:r>
              <a:rPr lang="en-US" dirty="0"/>
              <a:t>securely specify </a:t>
            </a:r>
            <a:r>
              <a:rPr lang="en-US" dirty="0" smtClean="0"/>
              <a:t>which </a:t>
            </a:r>
            <a:r>
              <a:rPr lang="en-US" dirty="0"/>
              <a:t>TLS/SSL certificate an application or service should use </a:t>
            </a:r>
          </a:p>
        </p:txBody>
      </p:sp>
    </p:spTree>
    <p:extLst>
      <p:ext uri="{BB962C8B-B14F-4D97-AF65-F5344CB8AC3E}">
        <p14:creationId xmlns:p14="http://schemas.microsoft.com/office/powerpoint/2010/main" val="6021441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DNSSEC?</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solidFill>
                  <a:srgbClr val="008000"/>
                </a:solidFill>
              </a:rPr>
              <a:t>Digital signatures </a:t>
            </a:r>
            <a:r>
              <a:rPr lang="en-US" dirty="0" smtClean="0"/>
              <a:t>are added to responses by authoritative</a:t>
            </a:r>
            <a:r>
              <a:rPr lang="en-US" dirty="0" smtClean="0">
                <a:solidFill>
                  <a:srgbClr val="008000"/>
                </a:solidFill>
              </a:rPr>
              <a:t> </a:t>
            </a:r>
            <a:r>
              <a:rPr lang="en-US" dirty="0" smtClean="0"/>
              <a:t>servers for a zone</a:t>
            </a:r>
          </a:p>
          <a:p>
            <a:r>
              <a:rPr lang="en-US" dirty="0" smtClean="0">
                <a:solidFill>
                  <a:srgbClr val="008000"/>
                </a:solidFill>
              </a:rPr>
              <a:t>Validating resolver </a:t>
            </a:r>
            <a:r>
              <a:rPr lang="en-US" dirty="0" smtClean="0"/>
              <a:t>can use signature to verify that response is not tampered with</a:t>
            </a:r>
          </a:p>
          <a:p>
            <a:r>
              <a:rPr lang="en-US" dirty="0" smtClean="0">
                <a:solidFill>
                  <a:srgbClr val="008000"/>
                </a:solidFill>
              </a:rPr>
              <a:t>Trust anchor</a:t>
            </a:r>
            <a:r>
              <a:rPr lang="en-US" dirty="0" smtClean="0"/>
              <a:t> is the key used to sign the DNS root</a:t>
            </a:r>
          </a:p>
          <a:p>
            <a:r>
              <a:rPr lang="en-US" dirty="0" smtClean="0">
                <a:solidFill>
                  <a:srgbClr val="008000"/>
                </a:solidFill>
              </a:rPr>
              <a:t>Signature validation </a:t>
            </a:r>
            <a:r>
              <a:rPr lang="en-US" dirty="0" smtClean="0"/>
              <a:t>creates a chain of overlapping signatures from trust anchor to signature of response</a:t>
            </a:r>
            <a:endParaRPr lang="en-US" dirty="0"/>
          </a:p>
        </p:txBody>
      </p:sp>
      <p:sp>
        <p:nvSpPr>
          <p:cNvPr id="3" name="TextBox 2"/>
          <p:cNvSpPr txBox="1"/>
          <p:nvPr/>
        </p:nvSpPr>
        <p:spPr>
          <a:xfrm rot="1800000">
            <a:off x="5508160" y="847371"/>
            <a:ext cx="3801041" cy="523220"/>
          </a:xfrm>
          <a:prstGeom prst="rect">
            <a:avLst/>
          </a:prstGeom>
          <a:noFill/>
        </p:spPr>
        <p:txBody>
          <a:bodyPr wrap="none" rtlCol="0">
            <a:spAutoFit/>
          </a:bodyPr>
          <a:lstStyle/>
          <a:p>
            <a:r>
              <a:rPr lang="en-US" sz="2800" b="0" dirty="0" smtClean="0">
                <a:latin typeface="Handwriting - Dakota"/>
                <a:cs typeface="Handwriting - Dakota"/>
              </a:rPr>
              <a:t>the one slide version</a:t>
            </a:r>
            <a:endParaRPr lang="en-US" sz="2800" b="0" dirty="0">
              <a:latin typeface="Handwriting - Dakota"/>
              <a:cs typeface="Handwriting - Dakota"/>
            </a:endParaRPr>
          </a:p>
        </p:txBody>
      </p:sp>
      <p:sp>
        <p:nvSpPr>
          <p:cNvPr id="7" name="TextBox 6"/>
          <p:cNvSpPr txBox="1"/>
          <p:nvPr/>
        </p:nvSpPr>
        <p:spPr>
          <a:xfrm>
            <a:off x="6771057" y="6096000"/>
            <a:ext cx="1687143" cy="307777"/>
          </a:xfrm>
          <a:prstGeom prst="rect">
            <a:avLst/>
          </a:prstGeom>
          <a:noFill/>
        </p:spPr>
        <p:txBody>
          <a:bodyPr wrap="none" rtlCol="0">
            <a:spAutoFit/>
          </a:bodyPr>
          <a:lstStyle/>
          <a:p>
            <a:r>
              <a:rPr lang="en-US" sz="1400" b="0" dirty="0" smtClean="0">
                <a:latin typeface="+mn-lt"/>
              </a:rPr>
              <a:t>credits Geoff Huston</a:t>
            </a:r>
            <a:endParaRPr lang="en-US" sz="1400" b="0" dirty="0">
              <a:latin typeface="+mn-lt"/>
            </a:endParaRPr>
          </a:p>
        </p:txBody>
      </p:sp>
      <p:sp>
        <p:nvSpPr>
          <p:cNvPr id="8" name="Rectangle 7"/>
          <p:cNvSpPr/>
          <p:nvPr/>
        </p:nvSpPr>
        <p:spPr bwMode="auto">
          <a:xfrm>
            <a:off x="685800" y="4652534"/>
            <a:ext cx="7772399" cy="1339156"/>
          </a:xfrm>
          <a:prstGeom prst="rect">
            <a:avLst/>
          </a:prstGeom>
          <a:noFill/>
          <a:ln w="2857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837298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and Validation</a:t>
            </a:r>
            <a:endParaRPr lang="en-US" dirty="0"/>
          </a:p>
        </p:txBody>
      </p:sp>
      <p:sp>
        <p:nvSpPr>
          <p:cNvPr id="4" name="Oval 3"/>
          <p:cNvSpPr/>
          <p:nvPr/>
        </p:nvSpPr>
        <p:spPr bwMode="auto">
          <a:xfrm>
            <a:off x="5441706" y="2590200"/>
            <a:ext cx="524585" cy="400367"/>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charset="0"/>
            </a:endParaRPr>
          </a:p>
        </p:txBody>
      </p:sp>
      <p:sp>
        <p:nvSpPr>
          <p:cNvPr id="5" name="Oval 4"/>
          <p:cNvSpPr/>
          <p:nvPr/>
        </p:nvSpPr>
        <p:spPr bwMode="auto">
          <a:xfrm>
            <a:off x="4876799" y="3541189"/>
            <a:ext cx="524585" cy="400367"/>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0" name="Oval 9"/>
          <p:cNvSpPr/>
          <p:nvPr/>
        </p:nvSpPr>
        <p:spPr bwMode="auto">
          <a:xfrm>
            <a:off x="4187308" y="4689959"/>
            <a:ext cx="524585" cy="400367"/>
          </a:xfrm>
          <a:prstGeom prst="ellipse">
            <a:avLst/>
          </a:prstGeom>
          <a:solidFill>
            <a:srgbClr val="00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006666"/>
              </a:solidFill>
              <a:effectLst/>
              <a:latin typeface="Times" charset="0"/>
            </a:endParaRPr>
          </a:p>
        </p:txBody>
      </p:sp>
      <p:sp>
        <p:nvSpPr>
          <p:cNvPr id="11" name="TextBox 10"/>
          <p:cNvSpPr txBox="1"/>
          <p:nvPr/>
        </p:nvSpPr>
        <p:spPr>
          <a:xfrm>
            <a:off x="4678992" y="4689959"/>
            <a:ext cx="1531188" cy="400110"/>
          </a:xfrm>
          <a:prstGeom prst="rect">
            <a:avLst/>
          </a:prstGeom>
          <a:noFill/>
        </p:spPr>
        <p:txBody>
          <a:bodyPr wrap="none" rtlCol="0">
            <a:spAutoFit/>
          </a:bodyPr>
          <a:lstStyle/>
          <a:p>
            <a:r>
              <a:rPr lang="en-US" sz="2000" b="0" dirty="0" smtClean="0">
                <a:latin typeface="+mn-lt"/>
              </a:rPr>
              <a:t>.</a:t>
            </a:r>
            <a:r>
              <a:rPr lang="en-US" sz="2000" b="0" dirty="0" err="1" smtClean="0">
                <a:latin typeface="+mn-lt"/>
              </a:rPr>
              <a:t>nlnetlabs.nl</a:t>
            </a:r>
            <a:r>
              <a:rPr lang="en-US" sz="2000" b="0" dirty="0" smtClean="0">
                <a:latin typeface="+mn-lt"/>
              </a:rPr>
              <a:t>.</a:t>
            </a:r>
            <a:endParaRPr lang="en-US" sz="2000" b="0" dirty="0">
              <a:latin typeface="+mn-lt"/>
            </a:endParaRPr>
          </a:p>
        </p:txBody>
      </p:sp>
      <p:sp>
        <p:nvSpPr>
          <p:cNvPr id="13" name="TextBox 12"/>
          <p:cNvSpPr txBox="1"/>
          <p:nvPr/>
        </p:nvSpPr>
        <p:spPr>
          <a:xfrm>
            <a:off x="1049761" y="3368077"/>
            <a:ext cx="3030497" cy="707886"/>
          </a:xfrm>
          <a:prstGeom prst="rect">
            <a:avLst/>
          </a:prstGeom>
          <a:noFill/>
        </p:spPr>
        <p:txBody>
          <a:bodyPr wrap="none" rtlCol="0">
            <a:spAutoFit/>
          </a:bodyPr>
          <a:lstStyle/>
          <a:p>
            <a:pPr algn="ctr"/>
            <a:r>
              <a:rPr lang="en-US" sz="2000" b="0" dirty="0" smtClean="0">
                <a:latin typeface="+mn-lt"/>
              </a:rPr>
              <a:t>A record www.nlnetlabs.nl.</a:t>
            </a:r>
          </a:p>
          <a:p>
            <a:pPr algn="ctr"/>
            <a:r>
              <a:rPr lang="en-US" sz="2000" b="0" dirty="0" smtClean="0">
                <a:latin typeface="+mn-lt"/>
              </a:rPr>
              <a:t>+ </a:t>
            </a:r>
            <a:r>
              <a:rPr lang="en-US" sz="2000" b="0" dirty="0" smtClean="0">
                <a:solidFill>
                  <a:srgbClr val="006666"/>
                </a:solidFill>
                <a:latin typeface="+mn-lt"/>
              </a:rPr>
              <a:t>signature</a:t>
            </a:r>
            <a:endParaRPr lang="en-US" sz="2000" b="0" dirty="0">
              <a:solidFill>
                <a:srgbClr val="006666"/>
              </a:solidFill>
              <a:latin typeface="+mn-lt"/>
            </a:endParaRPr>
          </a:p>
        </p:txBody>
      </p:sp>
      <p:sp>
        <p:nvSpPr>
          <p:cNvPr id="14" name="TextBox 13"/>
          <p:cNvSpPr txBox="1"/>
          <p:nvPr/>
        </p:nvSpPr>
        <p:spPr>
          <a:xfrm>
            <a:off x="5373754" y="3520071"/>
            <a:ext cx="507771" cy="400110"/>
          </a:xfrm>
          <a:prstGeom prst="rect">
            <a:avLst/>
          </a:prstGeom>
          <a:noFill/>
        </p:spPr>
        <p:txBody>
          <a:bodyPr wrap="none" rtlCol="0">
            <a:spAutoFit/>
          </a:bodyPr>
          <a:lstStyle/>
          <a:p>
            <a:r>
              <a:rPr lang="en-US" sz="2000" b="0" dirty="0" smtClean="0">
                <a:latin typeface="+mn-lt"/>
              </a:rPr>
              <a:t>.</a:t>
            </a:r>
            <a:r>
              <a:rPr lang="en-US" sz="2000" b="0" dirty="0" err="1" smtClean="0">
                <a:latin typeface="+mn-lt"/>
              </a:rPr>
              <a:t>nl</a:t>
            </a:r>
            <a:r>
              <a:rPr lang="en-US" sz="2000" b="0" dirty="0" smtClean="0">
                <a:latin typeface="+mn-lt"/>
              </a:rPr>
              <a:t>.</a:t>
            </a:r>
            <a:endParaRPr lang="en-US" sz="2000" b="0" dirty="0">
              <a:latin typeface="+mn-lt"/>
            </a:endParaRPr>
          </a:p>
        </p:txBody>
      </p:sp>
      <p:sp>
        <p:nvSpPr>
          <p:cNvPr id="15" name="TextBox 14"/>
          <p:cNvSpPr txBox="1"/>
          <p:nvPr/>
        </p:nvSpPr>
        <p:spPr>
          <a:xfrm>
            <a:off x="5947290" y="2576394"/>
            <a:ext cx="249412" cy="400110"/>
          </a:xfrm>
          <a:prstGeom prst="rect">
            <a:avLst/>
          </a:prstGeom>
          <a:noFill/>
        </p:spPr>
        <p:txBody>
          <a:bodyPr wrap="none" rtlCol="0">
            <a:spAutoFit/>
          </a:bodyPr>
          <a:lstStyle/>
          <a:p>
            <a:r>
              <a:rPr lang="en-US" sz="2000" b="0" dirty="0" smtClean="0">
                <a:latin typeface="+mn-lt"/>
              </a:rPr>
              <a:t>.</a:t>
            </a:r>
            <a:endParaRPr lang="en-US" sz="2000" b="0" dirty="0">
              <a:latin typeface="+mn-lt"/>
            </a:endParaRPr>
          </a:p>
        </p:txBody>
      </p:sp>
      <p:cxnSp>
        <p:nvCxnSpPr>
          <p:cNvPr id="19" name="Straight Connector 18"/>
          <p:cNvCxnSpPr>
            <a:stCxn id="4" idx="3"/>
            <a:endCxn id="5" idx="0"/>
          </p:cNvCxnSpPr>
          <p:nvPr/>
        </p:nvCxnSpPr>
        <p:spPr bwMode="auto">
          <a:xfrm flipH="1">
            <a:off x="5139092" y="2931935"/>
            <a:ext cx="379438" cy="60925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a:stCxn id="4" idx="5"/>
          </p:cNvCxnSpPr>
          <p:nvPr/>
        </p:nvCxnSpPr>
        <p:spPr bwMode="auto">
          <a:xfrm>
            <a:off x="5889467" y="2931935"/>
            <a:ext cx="419358" cy="665012"/>
          </a:xfrm>
          <a:prstGeom prst="line">
            <a:avLst/>
          </a:prstGeom>
          <a:solidFill>
            <a:schemeClr val="accent1"/>
          </a:solidFill>
          <a:ln w="9525" cap="flat" cmpd="sng" algn="ctr">
            <a:solidFill>
              <a:schemeClr val="tx1">
                <a:alpha val="37000"/>
              </a:schemeClr>
            </a:solidFill>
            <a:prstDash val="solid"/>
            <a:round/>
            <a:headEnd type="none" w="med" len="med"/>
            <a:tailEnd type="none" w="med" len="med"/>
          </a:ln>
          <a:effectLst/>
        </p:spPr>
      </p:cxnSp>
      <p:cxnSp>
        <p:nvCxnSpPr>
          <p:cNvPr id="25" name="Straight Connector 24"/>
          <p:cNvCxnSpPr>
            <a:endCxn id="39" idx="1"/>
          </p:cNvCxnSpPr>
          <p:nvPr/>
        </p:nvCxnSpPr>
        <p:spPr bwMode="auto">
          <a:xfrm>
            <a:off x="5308851" y="3887423"/>
            <a:ext cx="348399" cy="802536"/>
          </a:xfrm>
          <a:prstGeom prst="line">
            <a:avLst/>
          </a:prstGeom>
          <a:solidFill>
            <a:schemeClr val="accent1"/>
          </a:solidFill>
          <a:ln w="9525" cap="flat" cmpd="sng" algn="ctr">
            <a:solidFill>
              <a:schemeClr val="tx1">
                <a:alpha val="37000"/>
              </a:schemeClr>
            </a:solidFill>
            <a:prstDash val="solid"/>
            <a:round/>
            <a:headEnd type="none" w="med" len="med"/>
            <a:tailEnd type="none" w="med" len="med"/>
          </a:ln>
          <a:effectLst/>
        </p:spPr>
      </p:cxnSp>
      <p:cxnSp>
        <p:nvCxnSpPr>
          <p:cNvPr id="26" name="Straight Connector 25"/>
          <p:cNvCxnSpPr>
            <a:stCxn id="5" idx="3"/>
            <a:endCxn id="10" idx="0"/>
          </p:cNvCxnSpPr>
          <p:nvPr/>
        </p:nvCxnSpPr>
        <p:spPr bwMode="auto">
          <a:xfrm flipH="1">
            <a:off x="4449601" y="3882924"/>
            <a:ext cx="504022" cy="80703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Oval 37"/>
          <p:cNvSpPr/>
          <p:nvPr/>
        </p:nvSpPr>
        <p:spPr bwMode="auto">
          <a:xfrm>
            <a:off x="5428026" y="4478927"/>
            <a:ext cx="524585" cy="400367"/>
          </a:xfrm>
          <a:prstGeom prst="ellipse">
            <a:avLst/>
          </a:prstGeom>
          <a:solidFill>
            <a:schemeClr val="accent1">
              <a:alpha val="37000"/>
            </a:schemeClr>
          </a:solidFill>
          <a:ln w="9525" cap="flat" cmpd="sng" algn="ctr">
            <a:solidFill>
              <a:schemeClr val="tx1">
                <a:alpha val="37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39" name="Oval 38"/>
          <p:cNvSpPr/>
          <p:nvPr/>
        </p:nvSpPr>
        <p:spPr bwMode="auto">
          <a:xfrm>
            <a:off x="5580426" y="4631327"/>
            <a:ext cx="524585" cy="400367"/>
          </a:xfrm>
          <a:prstGeom prst="ellipse">
            <a:avLst/>
          </a:prstGeom>
          <a:solidFill>
            <a:schemeClr val="accent1">
              <a:alpha val="37000"/>
            </a:schemeClr>
          </a:solidFill>
          <a:ln w="9525" cap="flat" cmpd="sng" algn="ctr">
            <a:solidFill>
              <a:schemeClr val="tx1">
                <a:alpha val="37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41" name="Oval 40"/>
          <p:cNvSpPr/>
          <p:nvPr/>
        </p:nvSpPr>
        <p:spPr bwMode="auto">
          <a:xfrm>
            <a:off x="5990892" y="3388789"/>
            <a:ext cx="524585" cy="400367"/>
          </a:xfrm>
          <a:prstGeom prst="ellipse">
            <a:avLst/>
          </a:prstGeom>
          <a:solidFill>
            <a:schemeClr val="accent1">
              <a:alpha val="37000"/>
            </a:schemeClr>
          </a:solidFill>
          <a:ln w="9525" cap="flat" cmpd="sng" algn="ctr">
            <a:solidFill>
              <a:schemeClr val="tx1">
                <a:alpha val="37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42" name="Oval 41"/>
          <p:cNvSpPr/>
          <p:nvPr/>
        </p:nvSpPr>
        <p:spPr bwMode="auto">
          <a:xfrm>
            <a:off x="6143292" y="3541189"/>
            <a:ext cx="524585" cy="400367"/>
          </a:xfrm>
          <a:prstGeom prst="ellipse">
            <a:avLst/>
          </a:prstGeom>
          <a:solidFill>
            <a:schemeClr val="accent1">
              <a:alpha val="37000"/>
            </a:schemeClr>
          </a:solidFill>
          <a:ln w="9525" cap="flat" cmpd="sng" algn="ctr">
            <a:solidFill>
              <a:schemeClr val="tx1">
                <a:alpha val="37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44" name="Oval 43"/>
          <p:cNvSpPr/>
          <p:nvPr/>
        </p:nvSpPr>
        <p:spPr bwMode="auto">
          <a:xfrm>
            <a:off x="1460411" y="4004008"/>
            <a:ext cx="524585" cy="400367"/>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45" name="TextBox 44"/>
          <p:cNvSpPr txBox="1"/>
          <p:nvPr/>
        </p:nvSpPr>
        <p:spPr>
          <a:xfrm>
            <a:off x="648818" y="4554760"/>
            <a:ext cx="2099378" cy="400110"/>
          </a:xfrm>
          <a:prstGeom prst="rect">
            <a:avLst/>
          </a:prstGeom>
          <a:noFill/>
        </p:spPr>
        <p:txBody>
          <a:bodyPr wrap="none" rtlCol="0">
            <a:spAutoFit/>
          </a:bodyPr>
          <a:lstStyle/>
          <a:p>
            <a:r>
              <a:rPr lang="en-US" sz="2000" b="0" dirty="0" smtClean="0">
                <a:latin typeface="+mn-lt"/>
              </a:rPr>
              <a:t>validating resolver</a:t>
            </a:r>
            <a:endParaRPr lang="en-US" sz="2000" b="0" dirty="0">
              <a:latin typeface="+mn-lt"/>
            </a:endParaRPr>
          </a:p>
        </p:txBody>
      </p:sp>
      <p:sp>
        <p:nvSpPr>
          <p:cNvPr id="58" name="Freeform 57"/>
          <p:cNvSpPr/>
          <p:nvPr/>
        </p:nvSpPr>
        <p:spPr>
          <a:xfrm>
            <a:off x="1920857" y="2285063"/>
            <a:ext cx="1102409" cy="343987"/>
          </a:xfrm>
          <a:custGeom>
            <a:avLst/>
            <a:gdLst>
              <a:gd name="connsiteX0" fmla="*/ 1102409 w 1102409"/>
              <a:gd name="connsiteY0" fmla="*/ 34301 h 343987"/>
              <a:gd name="connsiteX1" fmla="*/ 481190 w 1102409"/>
              <a:gd name="connsiteY1" fmla="*/ 6689 h 343987"/>
              <a:gd name="connsiteX2" fmla="*/ 232703 w 1102409"/>
              <a:gd name="connsiteY2" fmla="*/ 144747 h 343987"/>
            </a:gdLst>
            <a:ahLst/>
            <a:cxnLst>
              <a:cxn ang="0">
                <a:pos x="connsiteX0" y="connsiteY0"/>
              </a:cxn>
              <a:cxn ang="0">
                <a:pos x="connsiteX1" y="connsiteY1"/>
              </a:cxn>
              <a:cxn ang="0">
                <a:pos x="connsiteX2" y="connsiteY2"/>
              </a:cxn>
            </a:cxnLst>
            <a:rect l="l" t="t" r="r" b="b"/>
            <a:pathLst>
              <a:path w="1102409" h="343987">
                <a:moveTo>
                  <a:pt x="1102409" y="34301"/>
                </a:moveTo>
                <a:cubicBezTo>
                  <a:pt x="864275" y="11291"/>
                  <a:pt x="626141" y="-11719"/>
                  <a:pt x="481190" y="6689"/>
                </a:cubicBezTo>
                <a:cubicBezTo>
                  <a:pt x="336239" y="25097"/>
                  <a:pt x="-354004" y="655559"/>
                  <a:pt x="232703" y="144747"/>
                </a:cubicBezTo>
              </a:path>
            </a:pathLst>
          </a:custGeom>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cxnSp>
        <p:nvCxnSpPr>
          <p:cNvPr id="72" name="Straight Arrow Connector 71"/>
          <p:cNvCxnSpPr/>
          <p:nvPr/>
        </p:nvCxnSpPr>
        <p:spPr bwMode="auto">
          <a:xfrm>
            <a:off x="2051720" y="4221088"/>
            <a:ext cx="2028538" cy="6582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6" name="TextBox 75"/>
          <p:cNvSpPr txBox="1"/>
          <p:nvPr/>
        </p:nvSpPr>
        <p:spPr>
          <a:xfrm>
            <a:off x="4722280" y="5021039"/>
            <a:ext cx="3956544" cy="369332"/>
          </a:xfrm>
          <a:prstGeom prst="rect">
            <a:avLst/>
          </a:prstGeom>
          <a:noFill/>
        </p:spPr>
        <p:txBody>
          <a:bodyPr wrap="none" rtlCol="0">
            <a:spAutoFit/>
          </a:bodyPr>
          <a:lstStyle/>
          <a:p>
            <a:r>
              <a:rPr lang="en-US" sz="1800" b="0" dirty="0" smtClean="0">
                <a:solidFill>
                  <a:srgbClr val="006666"/>
                </a:solidFill>
                <a:latin typeface="+mn-lt"/>
              </a:rPr>
              <a:t>DNSKEY</a:t>
            </a:r>
            <a:r>
              <a:rPr lang="en-US" sz="1800" b="0" dirty="0" smtClean="0">
                <a:latin typeface="+mn-lt"/>
              </a:rPr>
              <a:t> record .</a:t>
            </a:r>
            <a:r>
              <a:rPr lang="en-US" sz="1800" b="0" dirty="0" err="1" smtClean="0">
                <a:latin typeface="+mn-lt"/>
              </a:rPr>
              <a:t>nlnetlabs.nl</a:t>
            </a:r>
            <a:r>
              <a:rPr lang="en-US" sz="1800" b="0" dirty="0" smtClean="0">
                <a:latin typeface="+mn-lt"/>
              </a:rPr>
              <a:t>. + </a:t>
            </a:r>
            <a:r>
              <a:rPr lang="en-US" sz="1800" b="0" dirty="0" smtClean="0">
                <a:solidFill>
                  <a:srgbClr val="006666"/>
                </a:solidFill>
                <a:latin typeface="+mn-lt"/>
              </a:rPr>
              <a:t>signature</a:t>
            </a:r>
          </a:p>
        </p:txBody>
      </p:sp>
      <p:sp>
        <p:nvSpPr>
          <p:cNvPr id="78" name="TextBox 77"/>
          <p:cNvSpPr txBox="1"/>
          <p:nvPr/>
        </p:nvSpPr>
        <p:spPr>
          <a:xfrm>
            <a:off x="5414389" y="3837345"/>
            <a:ext cx="3462419" cy="646331"/>
          </a:xfrm>
          <a:prstGeom prst="rect">
            <a:avLst/>
          </a:prstGeom>
          <a:noFill/>
        </p:spPr>
        <p:txBody>
          <a:bodyPr wrap="none" rtlCol="0">
            <a:spAutoFit/>
          </a:bodyPr>
          <a:lstStyle/>
          <a:p>
            <a:r>
              <a:rPr lang="en-US" sz="1800" b="0" dirty="0" smtClean="0">
                <a:solidFill>
                  <a:srgbClr val="006666"/>
                </a:solidFill>
                <a:latin typeface="+mn-lt"/>
              </a:rPr>
              <a:t>DS</a:t>
            </a:r>
            <a:r>
              <a:rPr lang="en-US" sz="1800" b="0" dirty="0" smtClean="0">
                <a:latin typeface="+mn-lt"/>
              </a:rPr>
              <a:t> record .</a:t>
            </a:r>
            <a:r>
              <a:rPr lang="en-US" sz="1800" b="0" dirty="0" err="1" smtClean="0">
                <a:latin typeface="+mn-lt"/>
              </a:rPr>
              <a:t>nlnetlabs.nl</a:t>
            </a:r>
            <a:r>
              <a:rPr lang="en-US" sz="1800" b="0" dirty="0" smtClean="0">
                <a:latin typeface="+mn-lt"/>
              </a:rPr>
              <a:t>. + </a:t>
            </a:r>
            <a:r>
              <a:rPr lang="en-US" sz="1800" b="0" dirty="0" smtClean="0">
                <a:solidFill>
                  <a:srgbClr val="0000FF"/>
                </a:solidFill>
                <a:latin typeface="+mn-lt"/>
              </a:rPr>
              <a:t>signature</a:t>
            </a:r>
          </a:p>
          <a:p>
            <a:r>
              <a:rPr lang="en-US" sz="1800" b="0" dirty="0" smtClean="0">
                <a:solidFill>
                  <a:srgbClr val="0000FF"/>
                </a:solidFill>
                <a:latin typeface="+mn-lt"/>
              </a:rPr>
              <a:t>DNSKEY</a:t>
            </a:r>
            <a:r>
              <a:rPr lang="en-US" sz="1800" b="0" dirty="0" smtClean="0">
                <a:latin typeface="+mn-lt"/>
              </a:rPr>
              <a:t> record .</a:t>
            </a:r>
            <a:r>
              <a:rPr lang="en-US" sz="1800" b="0" dirty="0" err="1" smtClean="0">
                <a:latin typeface="+mn-lt"/>
              </a:rPr>
              <a:t>nl</a:t>
            </a:r>
            <a:r>
              <a:rPr lang="en-US" sz="1800" b="0" dirty="0" smtClean="0">
                <a:latin typeface="+mn-lt"/>
              </a:rPr>
              <a:t>. + </a:t>
            </a:r>
            <a:r>
              <a:rPr lang="en-US" sz="1800" b="0" dirty="0" smtClean="0">
                <a:solidFill>
                  <a:srgbClr val="0000FF"/>
                </a:solidFill>
                <a:latin typeface="+mn-lt"/>
              </a:rPr>
              <a:t>signature</a:t>
            </a:r>
          </a:p>
        </p:txBody>
      </p:sp>
      <p:sp>
        <p:nvSpPr>
          <p:cNvPr id="79" name="TextBox 78"/>
          <p:cNvSpPr txBox="1"/>
          <p:nvPr/>
        </p:nvSpPr>
        <p:spPr>
          <a:xfrm>
            <a:off x="5947290" y="2909748"/>
            <a:ext cx="2541343" cy="369332"/>
          </a:xfrm>
          <a:prstGeom prst="rect">
            <a:avLst/>
          </a:prstGeom>
          <a:noFill/>
        </p:spPr>
        <p:txBody>
          <a:bodyPr wrap="none" rtlCol="0">
            <a:spAutoFit/>
          </a:bodyPr>
          <a:lstStyle/>
          <a:p>
            <a:r>
              <a:rPr lang="en-US" sz="1800" b="0" dirty="0" smtClean="0">
                <a:solidFill>
                  <a:srgbClr val="0000FF"/>
                </a:solidFill>
                <a:latin typeface="+mn-lt"/>
              </a:rPr>
              <a:t>DS </a:t>
            </a:r>
            <a:r>
              <a:rPr lang="en-US" sz="1800" b="0" dirty="0" smtClean="0">
                <a:latin typeface="+mn-lt"/>
              </a:rPr>
              <a:t>record .</a:t>
            </a:r>
            <a:r>
              <a:rPr lang="en-US" sz="1800" b="0" dirty="0" err="1" smtClean="0">
                <a:latin typeface="+mn-lt"/>
              </a:rPr>
              <a:t>nl</a:t>
            </a:r>
            <a:r>
              <a:rPr lang="en-US" sz="1800" b="0" smtClean="0">
                <a:latin typeface="+mn-lt"/>
              </a:rPr>
              <a:t>. </a:t>
            </a:r>
            <a:r>
              <a:rPr lang="en-US" sz="1800" b="0" dirty="0" smtClean="0">
                <a:latin typeface="+mn-lt"/>
              </a:rPr>
              <a:t>+ </a:t>
            </a:r>
            <a:r>
              <a:rPr lang="en-US" sz="1800" b="0" dirty="0" smtClean="0">
                <a:solidFill>
                  <a:srgbClr val="FF6600"/>
                </a:solidFill>
                <a:latin typeface="+mn-lt"/>
              </a:rPr>
              <a:t>signature</a:t>
            </a:r>
          </a:p>
        </p:txBody>
      </p:sp>
      <p:sp>
        <p:nvSpPr>
          <p:cNvPr id="86" name="TextBox 85"/>
          <p:cNvSpPr txBox="1"/>
          <p:nvPr/>
        </p:nvSpPr>
        <p:spPr>
          <a:xfrm>
            <a:off x="648818" y="5090069"/>
            <a:ext cx="2601869" cy="369332"/>
          </a:xfrm>
          <a:prstGeom prst="rect">
            <a:avLst/>
          </a:prstGeom>
          <a:noFill/>
        </p:spPr>
        <p:txBody>
          <a:bodyPr wrap="none" rtlCol="0">
            <a:spAutoFit/>
          </a:bodyPr>
          <a:lstStyle/>
          <a:p>
            <a:r>
              <a:rPr lang="en-US" sz="1800" b="0" dirty="0" smtClean="0">
                <a:solidFill>
                  <a:srgbClr val="FF6600"/>
                </a:solidFill>
                <a:latin typeface="+mn-lt"/>
              </a:rPr>
              <a:t>local root key (preloaded)</a:t>
            </a:r>
          </a:p>
        </p:txBody>
      </p:sp>
      <p:sp>
        <p:nvSpPr>
          <p:cNvPr id="87" name="Rectangle 86"/>
          <p:cNvSpPr/>
          <p:nvPr/>
        </p:nvSpPr>
        <p:spPr bwMode="auto">
          <a:xfrm>
            <a:off x="1049760" y="3279080"/>
            <a:ext cx="3030497" cy="942008"/>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89" name="TextBox 88"/>
          <p:cNvSpPr txBox="1"/>
          <p:nvPr/>
        </p:nvSpPr>
        <p:spPr>
          <a:xfrm>
            <a:off x="3778597" y="3858872"/>
            <a:ext cx="301660" cy="369332"/>
          </a:xfrm>
          <a:prstGeom prst="rect">
            <a:avLst/>
          </a:prstGeom>
          <a:noFill/>
        </p:spPr>
        <p:txBody>
          <a:bodyPr wrap="none" rtlCol="0">
            <a:spAutoFit/>
          </a:bodyPr>
          <a:lstStyle/>
          <a:p>
            <a:r>
              <a:rPr lang="en-US" sz="1800" b="0" dirty="0" smtClean="0">
                <a:latin typeface="+mn-lt"/>
              </a:rPr>
              <a:t>1</a:t>
            </a:r>
            <a:endParaRPr lang="en-US" sz="1800" b="0" dirty="0">
              <a:latin typeface="+mn-lt"/>
            </a:endParaRPr>
          </a:p>
        </p:txBody>
      </p:sp>
      <p:sp>
        <p:nvSpPr>
          <p:cNvPr id="93" name="Rectangle 92"/>
          <p:cNvSpPr/>
          <p:nvPr/>
        </p:nvSpPr>
        <p:spPr bwMode="auto">
          <a:xfrm>
            <a:off x="4793576" y="5042569"/>
            <a:ext cx="3826977" cy="5797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94" name="TextBox 93"/>
          <p:cNvSpPr txBox="1"/>
          <p:nvPr/>
        </p:nvSpPr>
        <p:spPr>
          <a:xfrm>
            <a:off x="8239610" y="5274735"/>
            <a:ext cx="380943" cy="369332"/>
          </a:xfrm>
          <a:prstGeom prst="rect">
            <a:avLst/>
          </a:prstGeom>
          <a:noFill/>
        </p:spPr>
        <p:txBody>
          <a:bodyPr wrap="square" rtlCol="0" anchor="t" anchorCtr="0">
            <a:spAutoFit/>
          </a:bodyPr>
          <a:lstStyle/>
          <a:p>
            <a:pPr algn="ctr"/>
            <a:r>
              <a:rPr lang="en-US" sz="1800" b="0" dirty="0">
                <a:latin typeface="+mn-lt"/>
              </a:rPr>
              <a:t>2</a:t>
            </a:r>
          </a:p>
        </p:txBody>
      </p:sp>
      <p:sp>
        <p:nvSpPr>
          <p:cNvPr id="95" name="Rectangle 94"/>
          <p:cNvSpPr/>
          <p:nvPr/>
        </p:nvSpPr>
        <p:spPr bwMode="auto">
          <a:xfrm>
            <a:off x="5441707" y="3920181"/>
            <a:ext cx="3376830" cy="5797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96" name="TextBox 95"/>
          <p:cNvSpPr txBox="1"/>
          <p:nvPr/>
        </p:nvSpPr>
        <p:spPr>
          <a:xfrm>
            <a:off x="8437594" y="4152347"/>
            <a:ext cx="380943" cy="369332"/>
          </a:xfrm>
          <a:prstGeom prst="rect">
            <a:avLst/>
          </a:prstGeom>
          <a:noFill/>
        </p:spPr>
        <p:txBody>
          <a:bodyPr wrap="square" rtlCol="0" anchor="t" anchorCtr="0">
            <a:spAutoFit/>
          </a:bodyPr>
          <a:lstStyle/>
          <a:p>
            <a:pPr algn="ctr"/>
            <a:r>
              <a:rPr lang="en-US" sz="1800" b="0" dirty="0" smtClean="0">
                <a:latin typeface="+mn-lt"/>
              </a:rPr>
              <a:t>3</a:t>
            </a:r>
            <a:endParaRPr lang="en-US" sz="1800" b="0" dirty="0">
              <a:latin typeface="+mn-lt"/>
            </a:endParaRPr>
          </a:p>
        </p:txBody>
      </p:sp>
      <p:sp>
        <p:nvSpPr>
          <p:cNvPr id="97" name="Rectangle 96"/>
          <p:cNvSpPr/>
          <p:nvPr/>
        </p:nvSpPr>
        <p:spPr bwMode="auto">
          <a:xfrm>
            <a:off x="5990893" y="2969103"/>
            <a:ext cx="2467308" cy="5797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98" name="TextBox 97"/>
          <p:cNvSpPr txBox="1"/>
          <p:nvPr/>
        </p:nvSpPr>
        <p:spPr>
          <a:xfrm>
            <a:off x="8077258" y="3166972"/>
            <a:ext cx="380943" cy="369332"/>
          </a:xfrm>
          <a:prstGeom prst="rect">
            <a:avLst/>
          </a:prstGeom>
          <a:noFill/>
        </p:spPr>
        <p:txBody>
          <a:bodyPr wrap="square" rtlCol="0" anchor="t" anchorCtr="0">
            <a:spAutoFit/>
          </a:bodyPr>
          <a:lstStyle/>
          <a:p>
            <a:pPr algn="ctr"/>
            <a:r>
              <a:rPr lang="en-US" sz="1800" b="0" dirty="0" smtClean="0">
                <a:latin typeface="+mn-lt"/>
              </a:rPr>
              <a:t>4</a:t>
            </a:r>
            <a:endParaRPr lang="en-US" sz="1800" b="0" dirty="0">
              <a:latin typeface="+mn-lt"/>
            </a:endParaRPr>
          </a:p>
        </p:txBody>
      </p:sp>
      <p:sp>
        <p:nvSpPr>
          <p:cNvPr id="99" name="Rectangle 98"/>
          <p:cNvSpPr/>
          <p:nvPr/>
        </p:nvSpPr>
        <p:spPr bwMode="auto">
          <a:xfrm>
            <a:off x="648818" y="5169505"/>
            <a:ext cx="2601869" cy="57979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100" name="TextBox 99"/>
          <p:cNvSpPr txBox="1"/>
          <p:nvPr/>
        </p:nvSpPr>
        <p:spPr>
          <a:xfrm>
            <a:off x="2869744" y="5379965"/>
            <a:ext cx="380943" cy="369332"/>
          </a:xfrm>
          <a:prstGeom prst="rect">
            <a:avLst/>
          </a:prstGeom>
          <a:noFill/>
        </p:spPr>
        <p:txBody>
          <a:bodyPr wrap="square" rtlCol="0" anchor="t" anchorCtr="0">
            <a:spAutoFit/>
          </a:bodyPr>
          <a:lstStyle/>
          <a:p>
            <a:pPr algn="ctr"/>
            <a:r>
              <a:rPr lang="en-US" sz="1800" b="0" dirty="0" smtClean="0">
                <a:latin typeface="+mn-lt"/>
              </a:rPr>
              <a:t>5</a:t>
            </a:r>
            <a:endParaRPr lang="en-US" sz="1800" b="0" dirty="0">
              <a:latin typeface="+mn-lt"/>
            </a:endParaRPr>
          </a:p>
        </p:txBody>
      </p:sp>
      <p:cxnSp>
        <p:nvCxnSpPr>
          <p:cNvPr id="101" name="Straight Arrow Connector 100"/>
          <p:cNvCxnSpPr/>
          <p:nvPr/>
        </p:nvCxnSpPr>
        <p:spPr bwMode="auto">
          <a:xfrm flipV="1">
            <a:off x="2051720" y="3789156"/>
            <a:ext cx="2741856" cy="3599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2" name="Straight Arrow Connector 101"/>
          <p:cNvCxnSpPr/>
          <p:nvPr/>
        </p:nvCxnSpPr>
        <p:spPr bwMode="auto">
          <a:xfrm flipV="1">
            <a:off x="2051720" y="2788759"/>
            <a:ext cx="3257131" cy="128831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8" name="TextBox 107"/>
          <p:cNvSpPr txBox="1"/>
          <p:nvPr/>
        </p:nvSpPr>
        <p:spPr>
          <a:xfrm rot="1800000">
            <a:off x="5745407" y="847371"/>
            <a:ext cx="3326552" cy="523220"/>
          </a:xfrm>
          <a:prstGeom prst="rect">
            <a:avLst/>
          </a:prstGeom>
          <a:noFill/>
        </p:spPr>
        <p:txBody>
          <a:bodyPr wrap="none" rtlCol="0">
            <a:spAutoFit/>
          </a:bodyPr>
          <a:lstStyle/>
          <a:p>
            <a:r>
              <a:rPr lang="en-US" sz="2800" b="0" dirty="0" smtClean="0">
                <a:latin typeface="Handwriting - Dakota"/>
                <a:cs typeface="Handwriting - Dakota"/>
              </a:rPr>
              <a:t>in a single picture</a:t>
            </a:r>
            <a:endParaRPr lang="en-US" sz="2800" b="0" dirty="0">
              <a:latin typeface="Handwriting - Dakota"/>
              <a:cs typeface="Handwriting - Dakota"/>
            </a:endParaRPr>
          </a:p>
        </p:txBody>
      </p:sp>
    </p:spTree>
    <p:extLst>
      <p:ext uri="{BB962C8B-B14F-4D97-AF65-F5344CB8AC3E}">
        <p14:creationId xmlns:p14="http://schemas.microsoft.com/office/powerpoint/2010/main" val="3770056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6" grpId="0"/>
      <p:bldP spid="78" grpId="0"/>
      <p:bldP spid="79" grpId="0"/>
      <p:bldP spid="86" grpId="0"/>
      <p:bldP spid="87" grpId="0" animBg="1"/>
      <p:bldP spid="89" grpId="0"/>
      <p:bldP spid="93" grpId="0" animBg="1"/>
      <p:bldP spid="94" grpId="0"/>
      <p:bldP spid="95" grpId="0" animBg="1"/>
      <p:bldP spid="96" grpId="0"/>
      <p:bldP spid="97" grpId="0" animBg="1"/>
      <p:bldP spid="98" grpId="0"/>
      <p:bldP spid="99" grpId="0" animBg="1"/>
      <p:bldP spid="1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DANE: DNS-based Authentication of Named Entities</a:t>
            </a:r>
            <a:endParaRPr lang="en-US" dirty="0"/>
          </a:p>
        </p:txBody>
      </p:sp>
      <p:sp>
        <p:nvSpPr>
          <p:cNvPr id="3" name="Content Placeholder 2"/>
          <p:cNvSpPr>
            <a:spLocks noGrp="1"/>
          </p:cNvSpPr>
          <p:nvPr>
            <p:ph idx="1"/>
          </p:nvPr>
        </p:nvSpPr>
        <p:spPr>
          <a:xfrm>
            <a:off x="685800" y="1981200"/>
            <a:ext cx="7772400" cy="4477404"/>
          </a:xfrm>
        </p:spPr>
        <p:txBody>
          <a:bodyPr>
            <a:normAutofit fontScale="92500"/>
          </a:bodyPr>
          <a:lstStyle/>
          <a:p>
            <a:r>
              <a:rPr lang="en-US" dirty="0" smtClean="0"/>
              <a:t>Securely specify which certificate an application or service should use</a:t>
            </a:r>
          </a:p>
          <a:p>
            <a:pPr lvl="1"/>
            <a:r>
              <a:rPr lang="en-US" dirty="0" smtClean="0"/>
              <a:t>works perfectly fine with existing CA </a:t>
            </a:r>
            <a:r>
              <a:rPr lang="en-US" dirty="0" smtClean="0"/>
              <a:t>certificates</a:t>
            </a:r>
            <a:endParaRPr lang="en-US" dirty="0" smtClean="0"/>
          </a:p>
          <a:p>
            <a:r>
              <a:rPr lang="en-US" dirty="0" smtClean="0"/>
              <a:t>DANE defines TLSA resource record and usage field</a:t>
            </a:r>
          </a:p>
          <a:p>
            <a:pPr lvl="1"/>
            <a:r>
              <a:rPr lang="en-US" dirty="0" smtClean="0"/>
              <a:t>0 – CA specification</a:t>
            </a:r>
          </a:p>
          <a:p>
            <a:pPr lvl="1"/>
            <a:r>
              <a:rPr lang="en-US" dirty="0" smtClean="0"/>
              <a:t>1 – specific TLS certificate</a:t>
            </a:r>
          </a:p>
          <a:p>
            <a:pPr lvl="1"/>
            <a:r>
              <a:rPr lang="en-US" dirty="0" smtClean="0"/>
              <a:t>2 – trust anchor assertion</a:t>
            </a:r>
          </a:p>
          <a:p>
            <a:pPr lvl="1"/>
            <a:r>
              <a:rPr lang="en-US" dirty="0" smtClean="0"/>
              <a:t>3 – domain issued certificate</a:t>
            </a:r>
          </a:p>
          <a:p>
            <a:pPr lvl="1"/>
            <a:endParaRPr lang="en-US" dirty="0" smtClean="0"/>
          </a:p>
          <a:p>
            <a:endParaRPr lang="en-US" dirty="0" smtClean="0"/>
          </a:p>
        </p:txBody>
      </p:sp>
    </p:spTree>
    <p:extLst>
      <p:ext uri="{BB962C8B-B14F-4D97-AF65-F5344CB8AC3E}">
        <p14:creationId xmlns:p14="http://schemas.microsoft.com/office/powerpoint/2010/main" val="21154754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DANE and X.509</a:t>
            </a:r>
            <a:endParaRPr lang="en-US" dirty="0"/>
          </a:p>
        </p:txBody>
      </p:sp>
      <p:pic>
        <p:nvPicPr>
          <p:cNvPr id="4" name="Content Placeholder 3"/>
          <p:cNvPicPr>
            <a:picLocks noGrp="1" noChangeAspect="1"/>
          </p:cNvPicPr>
          <p:nvPr>
            <p:ph idx="1"/>
          </p:nvPr>
        </p:nvPicPr>
        <p:blipFill rotWithShape="1">
          <a:blip r:embed="rId3"/>
          <a:srcRect t="17468" b="12670"/>
          <a:stretch/>
        </p:blipFill>
        <p:spPr>
          <a:xfrm>
            <a:off x="685800" y="2143764"/>
            <a:ext cx="7772400" cy="4069057"/>
          </a:xfrm>
        </p:spPr>
      </p:pic>
      <p:sp>
        <p:nvSpPr>
          <p:cNvPr id="5" name="TextBox 4"/>
          <p:cNvSpPr txBox="1"/>
          <p:nvPr/>
        </p:nvSpPr>
        <p:spPr>
          <a:xfrm>
            <a:off x="5657020" y="6495677"/>
            <a:ext cx="2801180" cy="307777"/>
          </a:xfrm>
          <a:prstGeom prst="rect">
            <a:avLst/>
          </a:prstGeom>
          <a:noFill/>
        </p:spPr>
        <p:txBody>
          <a:bodyPr wrap="none" rtlCol="0">
            <a:spAutoFit/>
          </a:bodyPr>
          <a:lstStyle/>
          <a:p>
            <a:r>
              <a:rPr lang="en-US" sz="1400" b="0" dirty="0" smtClean="0">
                <a:latin typeface="+mn-lt"/>
              </a:rPr>
              <a:t>credits </a:t>
            </a:r>
            <a:r>
              <a:rPr lang="en-US" sz="1400" b="0" dirty="0" err="1" smtClean="0">
                <a:latin typeface="+mn-lt"/>
              </a:rPr>
              <a:t>wes.hardaker@parsons.com</a:t>
            </a:r>
            <a:endParaRPr lang="en-US" sz="1400" b="0" dirty="0">
              <a:latin typeface="+mn-lt"/>
            </a:endParaRPr>
          </a:p>
        </p:txBody>
      </p:sp>
    </p:spTree>
    <p:extLst>
      <p:ext uri="{BB962C8B-B14F-4D97-AF65-F5344CB8AC3E}">
        <p14:creationId xmlns:p14="http://schemas.microsoft.com/office/powerpoint/2010/main" val="17945062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DNS-based Secure Customer–Web Portal Interaction</a:t>
            </a:r>
            <a:endParaRPr lang="en-US" dirty="0"/>
          </a:p>
        </p:txBody>
      </p:sp>
      <p:sp>
        <p:nvSpPr>
          <p:cNvPr id="5" name="Rectangle 4"/>
          <p:cNvSpPr/>
          <p:nvPr/>
        </p:nvSpPr>
        <p:spPr bwMode="auto">
          <a:xfrm>
            <a:off x="1018572" y="3712002"/>
            <a:ext cx="1415418" cy="160080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68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mn-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host</a:t>
            </a:r>
            <a:endParaRPr kumimoji="0" lang="en-US" sz="2400" b="0" i="0" u="none" strike="noStrike" cap="none" normalizeH="0" baseline="0" dirty="0">
              <a:ln>
                <a:noFill/>
              </a:ln>
              <a:solidFill>
                <a:schemeClr val="tx1"/>
              </a:solidFill>
              <a:effectLst/>
              <a:latin typeface="+mn-lt"/>
            </a:endParaRPr>
          </a:p>
        </p:txBody>
      </p:sp>
      <p:sp>
        <p:nvSpPr>
          <p:cNvPr id="6" name="Oval 5"/>
          <p:cNvSpPr/>
          <p:nvPr/>
        </p:nvSpPr>
        <p:spPr bwMode="auto">
          <a:xfrm>
            <a:off x="1097940" y="3936910"/>
            <a:ext cx="1256680" cy="727639"/>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smtClean="0">
                <a:ln>
                  <a:noFill/>
                </a:ln>
                <a:solidFill>
                  <a:schemeClr val="tx1"/>
                </a:solidFill>
                <a:effectLst/>
                <a:latin typeface="+mn-lt"/>
              </a:rPr>
              <a:t>browser</a:t>
            </a:r>
            <a:endParaRPr kumimoji="0" lang="en-US" sz="1800" b="0" u="none" strike="noStrike" cap="none" normalizeH="0" baseline="0" dirty="0">
              <a:ln>
                <a:noFill/>
              </a:ln>
              <a:solidFill>
                <a:schemeClr val="tx1"/>
              </a:solidFill>
              <a:effectLst/>
              <a:latin typeface="+mn-lt"/>
            </a:endParaRPr>
          </a:p>
        </p:txBody>
      </p:sp>
      <p:sp>
        <p:nvSpPr>
          <p:cNvPr id="7" name="Rounded Rectangle 6"/>
          <p:cNvSpPr/>
          <p:nvPr/>
        </p:nvSpPr>
        <p:spPr bwMode="auto">
          <a:xfrm>
            <a:off x="6772843" y="22100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8" name="Rounded Rectangle 7"/>
          <p:cNvSpPr/>
          <p:nvPr/>
        </p:nvSpPr>
        <p:spPr bwMode="auto">
          <a:xfrm>
            <a:off x="6925243" y="23624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9" name="Rounded Rectangle 8"/>
          <p:cNvSpPr/>
          <p:nvPr/>
        </p:nvSpPr>
        <p:spPr bwMode="auto">
          <a:xfrm>
            <a:off x="7077643" y="25148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10" name="Rectangle 9"/>
          <p:cNvSpPr/>
          <p:nvPr/>
        </p:nvSpPr>
        <p:spPr bwMode="auto">
          <a:xfrm>
            <a:off x="5952694" y="4227964"/>
            <a:ext cx="1693211" cy="177279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web portal</a:t>
            </a:r>
            <a:endParaRPr kumimoji="0" lang="en-US" sz="2400" b="0" i="0" u="none" strike="noStrike" cap="none" normalizeH="0" baseline="0" dirty="0">
              <a:ln>
                <a:noFill/>
              </a:ln>
              <a:solidFill>
                <a:schemeClr val="tx1"/>
              </a:solidFill>
              <a:effectLst/>
              <a:latin typeface="+mn-lt"/>
            </a:endParaRPr>
          </a:p>
        </p:txBody>
      </p:sp>
      <p:cxnSp>
        <p:nvCxnSpPr>
          <p:cNvPr id="11" name="Straight Arrow Connector 10"/>
          <p:cNvCxnSpPr/>
          <p:nvPr/>
        </p:nvCxnSpPr>
        <p:spPr bwMode="auto">
          <a:xfrm flipV="1">
            <a:off x="2433990" y="3374642"/>
            <a:ext cx="1375734" cy="5622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H="1">
            <a:off x="2433990" y="3553244"/>
            <a:ext cx="1375734" cy="5688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rot="20286434">
            <a:off x="2321597" y="3317248"/>
            <a:ext cx="1599817" cy="338554"/>
          </a:xfrm>
          <a:prstGeom prst="rect">
            <a:avLst/>
          </a:prstGeom>
          <a:noFill/>
        </p:spPr>
        <p:txBody>
          <a:bodyPr wrap="none" rtlCol="0">
            <a:spAutoFit/>
          </a:bodyPr>
          <a:lstStyle/>
          <a:p>
            <a:r>
              <a:rPr lang="en-US" sz="1600" b="0" dirty="0" err="1" smtClean="0">
                <a:latin typeface="+mn-lt"/>
              </a:rPr>
              <a:t>portal.acme.com</a:t>
            </a:r>
            <a:endParaRPr lang="en-US" sz="1600" b="0" dirty="0">
              <a:latin typeface="+mn-lt"/>
            </a:endParaRPr>
          </a:p>
        </p:txBody>
      </p:sp>
      <p:cxnSp>
        <p:nvCxnSpPr>
          <p:cNvPr id="14" name="Straight Arrow Connector 13"/>
          <p:cNvCxnSpPr>
            <a:endCxn id="7" idx="1"/>
          </p:cNvCxnSpPr>
          <p:nvPr/>
        </p:nvCxnSpPr>
        <p:spPr bwMode="auto">
          <a:xfrm flipV="1">
            <a:off x="5549710" y="2438459"/>
            <a:ext cx="1223133" cy="552688"/>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5" name="Straight Arrow Connector 14"/>
          <p:cNvCxnSpPr>
            <a:endCxn id="8" idx="1"/>
          </p:cNvCxnSpPr>
          <p:nvPr/>
        </p:nvCxnSpPr>
        <p:spPr bwMode="auto">
          <a:xfrm flipV="1">
            <a:off x="5549710" y="2590859"/>
            <a:ext cx="1375533" cy="637396"/>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6" name="Straight Arrow Connector 15"/>
          <p:cNvCxnSpPr>
            <a:endCxn id="9" idx="1"/>
          </p:cNvCxnSpPr>
          <p:nvPr/>
        </p:nvCxnSpPr>
        <p:spPr bwMode="auto">
          <a:xfrm flipV="1">
            <a:off x="5549710" y="2743259"/>
            <a:ext cx="1527933" cy="708015"/>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7" name="TextBox 16"/>
          <p:cNvSpPr txBox="1"/>
          <p:nvPr/>
        </p:nvSpPr>
        <p:spPr>
          <a:xfrm rot="20127304">
            <a:off x="5728408" y="2474502"/>
            <a:ext cx="595335" cy="338554"/>
          </a:xfrm>
          <a:prstGeom prst="rect">
            <a:avLst/>
          </a:prstGeom>
          <a:noFill/>
        </p:spPr>
        <p:txBody>
          <a:bodyPr wrap="none" rtlCol="0">
            <a:spAutoFit/>
          </a:bodyPr>
          <a:lstStyle/>
          <a:p>
            <a:r>
              <a:rPr lang="en-US" sz="1600" b="0" dirty="0" smtClean="0">
                <a:latin typeface="+mn-lt"/>
              </a:rPr>
              <a:t>com.</a:t>
            </a:r>
            <a:endParaRPr lang="en-US" sz="1600" b="0" dirty="0">
              <a:latin typeface="+mn-lt"/>
            </a:endParaRPr>
          </a:p>
        </p:txBody>
      </p:sp>
      <p:sp>
        <p:nvSpPr>
          <p:cNvPr id="18" name="TextBox 17"/>
          <p:cNvSpPr txBox="1"/>
          <p:nvPr/>
        </p:nvSpPr>
        <p:spPr>
          <a:xfrm rot="20127304">
            <a:off x="5887634" y="2600442"/>
            <a:ext cx="687508" cy="338554"/>
          </a:xfrm>
          <a:prstGeom prst="rect">
            <a:avLst/>
          </a:prstGeom>
          <a:noFill/>
        </p:spPr>
        <p:txBody>
          <a:bodyPr wrap="none" rtlCol="0">
            <a:spAutoFit/>
          </a:bodyPr>
          <a:lstStyle/>
          <a:p>
            <a:r>
              <a:rPr lang="en-US" sz="1600" b="0" dirty="0" smtClean="0">
                <a:latin typeface="+mn-lt"/>
              </a:rPr>
              <a:t>acme.</a:t>
            </a:r>
            <a:endParaRPr lang="en-US" sz="1600" b="0" dirty="0">
              <a:latin typeface="+mn-lt"/>
            </a:endParaRPr>
          </a:p>
        </p:txBody>
      </p:sp>
      <p:sp>
        <p:nvSpPr>
          <p:cNvPr id="19" name="TextBox 18"/>
          <p:cNvSpPr txBox="1"/>
          <p:nvPr/>
        </p:nvSpPr>
        <p:spPr>
          <a:xfrm rot="20127304">
            <a:off x="6067649" y="2726382"/>
            <a:ext cx="738103" cy="338554"/>
          </a:xfrm>
          <a:prstGeom prst="rect">
            <a:avLst/>
          </a:prstGeom>
          <a:noFill/>
        </p:spPr>
        <p:txBody>
          <a:bodyPr wrap="none" rtlCol="0">
            <a:spAutoFit/>
          </a:bodyPr>
          <a:lstStyle/>
          <a:p>
            <a:r>
              <a:rPr lang="en-US" sz="1600" b="0" dirty="0" smtClean="0">
                <a:latin typeface="+mn-lt"/>
              </a:rPr>
              <a:t>portal.</a:t>
            </a:r>
            <a:endParaRPr lang="en-US" sz="1600" b="0" dirty="0">
              <a:latin typeface="+mn-lt"/>
            </a:endParaRPr>
          </a:p>
        </p:txBody>
      </p:sp>
      <p:sp>
        <p:nvSpPr>
          <p:cNvPr id="20" name="TextBox 19"/>
          <p:cNvSpPr txBox="1"/>
          <p:nvPr/>
        </p:nvSpPr>
        <p:spPr>
          <a:xfrm rot="20286434">
            <a:off x="2729072" y="3713618"/>
            <a:ext cx="1036762" cy="338554"/>
          </a:xfrm>
          <a:prstGeom prst="rect">
            <a:avLst/>
          </a:prstGeom>
          <a:noFill/>
        </p:spPr>
        <p:txBody>
          <a:bodyPr wrap="none" rtlCol="0">
            <a:spAutoFit/>
          </a:bodyPr>
          <a:lstStyle/>
          <a:p>
            <a:r>
              <a:rPr lang="en-US" sz="1600" b="0" dirty="0" smtClean="0">
                <a:latin typeface="+mn-lt"/>
              </a:rPr>
              <a:t>IP address</a:t>
            </a:r>
            <a:endParaRPr lang="en-US" sz="1600" b="0" dirty="0">
              <a:latin typeface="+mn-lt"/>
            </a:endParaRPr>
          </a:p>
        </p:txBody>
      </p:sp>
      <p:sp>
        <p:nvSpPr>
          <p:cNvPr id="21" name="TextBox 20"/>
          <p:cNvSpPr txBox="1"/>
          <p:nvPr/>
        </p:nvSpPr>
        <p:spPr>
          <a:xfrm>
            <a:off x="6324341" y="6000758"/>
            <a:ext cx="1036762" cy="338554"/>
          </a:xfrm>
          <a:prstGeom prst="rect">
            <a:avLst/>
          </a:prstGeom>
          <a:noFill/>
        </p:spPr>
        <p:txBody>
          <a:bodyPr wrap="none" rtlCol="0">
            <a:spAutoFit/>
          </a:bodyPr>
          <a:lstStyle/>
          <a:p>
            <a:r>
              <a:rPr lang="en-US" sz="1600" b="0" dirty="0" smtClean="0">
                <a:latin typeface="+mn-lt"/>
              </a:rPr>
              <a:t>IP address</a:t>
            </a:r>
            <a:endParaRPr lang="en-US" sz="1600" b="0" dirty="0">
              <a:latin typeface="+mn-lt"/>
            </a:endParaRPr>
          </a:p>
        </p:txBody>
      </p:sp>
      <p:cxnSp>
        <p:nvCxnSpPr>
          <p:cNvPr id="22" name="Straight Arrow Connector 21"/>
          <p:cNvCxnSpPr/>
          <p:nvPr/>
        </p:nvCxnSpPr>
        <p:spPr bwMode="auto">
          <a:xfrm>
            <a:off x="2433990" y="4836535"/>
            <a:ext cx="3518704"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23" name="TextBox 22"/>
          <p:cNvSpPr txBox="1"/>
          <p:nvPr/>
        </p:nvSpPr>
        <p:spPr>
          <a:xfrm>
            <a:off x="3672361" y="4849765"/>
            <a:ext cx="1035660" cy="338554"/>
          </a:xfrm>
          <a:prstGeom prst="rect">
            <a:avLst/>
          </a:prstGeom>
          <a:noFill/>
        </p:spPr>
        <p:txBody>
          <a:bodyPr wrap="none" rtlCol="0">
            <a:spAutoFit/>
          </a:bodyPr>
          <a:lstStyle/>
          <a:p>
            <a:r>
              <a:rPr lang="en-US" sz="1600" b="0" dirty="0" smtClean="0">
                <a:latin typeface="+mn-lt"/>
              </a:rPr>
              <a:t>http/https</a:t>
            </a:r>
            <a:endParaRPr lang="en-US" sz="1600" b="0" dirty="0">
              <a:latin typeface="+mn-lt"/>
            </a:endParaRPr>
          </a:p>
        </p:txBody>
      </p:sp>
      <p:sp>
        <p:nvSpPr>
          <p:cNvPr id="24" name="Oval 23"/>
          <p:cNvSpPr/>
          <p:nvPr/>
        </p:nvSpPr>
        <p:spPr bwMode="auto">
          <a:xfrm>
            <a:off x="6224817" y="4769323"/>
            <a:ext cx="1235809" cy="727639"/>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smtClean="0">
                <a:ln>
                  <a:noFill/>
                </a:ln>
                <a:solidFill>
                  <a:schemeClr val="tx1"/>
                </a:solidFill>
                <a:effectLst/>
                <a:latin typeface="+mn-lt"/>
              </a:rPr>
              <a:t>http server</a:t>
            </a:r>
            <a:endParaRPr kumimoji="0" lang="en-US" sz="1800" b="0" u="none" strike="noStrike" cap="none" normalizeH="0" baseline="0" dirty="0">
              <a:ln>
                <a:noFill/>
              </a:ln>
              <a:solidFill>
                <a:schemeClr val="tx1"/>
              </a:solidFill>
              <a:effectLst/>
              <a:latin typeface="+mn-lt"/>
            </a:endParaRPr>
          </a:p>
        </p:txBody>
      </p:sp>
      <p:sp>
        <p:nvSpPr>
          <p:cNvPr id="25" name="TextBox 24"/>
          <p:cNvSpPr txBox="1"/>
          <p:nvPr/>
        </p:nvSpPr>
        <p:spPr>
          <a:xfrm>
            <a:off x="1031042" y="3262189"/>
            <a:ext cx="1402948" cy="461665"/>
          </a:xfrm>
          <a:prstGeom prst="rect">
            <a:avLst/>
          </a:prstGeom>
          <a:noFill/>
        </p:spPr>
        <p:txBody>
          <a:bodyPr wrap="none" rtlCol="0">
            <a:spAutoFit/>
          </a:bodyPr>
          <a:lstStyle/>
          <a:p>
            <a:pPr algn="ctr"/>
            <a:r>
              <a:rPr lang="en-US" b="0" dirty="0" smtClean="0">
                <a:latin typeface="+mn-lt"/>
              </a:rPr>
              <a:t>customer</a:t>
            </a:r>
            <a:endParaRPr lang="en-US" b="0" dirty="0">
              <a:latin typeface="+mn-lt"/>
            </a:endParaRPr>
          </a:p>
        </p:txBody>
      </p:sp>
      <p:sp>
        <p:nvSpPr>
          <p:cNvPr id="26" name="TextBox 25"/>
          <p:cNvSpPr txBox="1"/>
          <p:nvPr/>
        </p:nvSpPr>
        <p:spPr>
          <a:xfrm>
            <a:off x="6494820" y="1829113"/>
            <a:ext cx="1732566" cy="338554"/>
          </a:xfrm>
          <a:prstGeom prst="rect">
            <a:avLst/>
          </a:prstGeom>
          <a:noFill/>
        </p:spPr>
        <p:txBody>
          <a:bodyPr wrap="none" rtlCol="0">
            <a:spAutoFit/>
          </a:bodyPr>
          <a:lstStyle/>
          <a:p>
            <a:r>
              <a:rPr lang="en-US" sz="1600" b="0" dirty="0" err="1" smtClean="0">
                <a:latin typeface="+mn-lt"/>
              </a:rPr>
              <a:t>auth</a:t>
            </a:r>
            <a:r>
              <a:rPr lang="en-US" sz="1600" b="0" dirty="0" smtClean="0">
                <a:latin typeface="+mn-lt"/>
              </a:rPr>
              <a:t> name servers</a:t>
            </a:r>
            <a:endParaRPr lang="en-US" sz="1600" b="0" dirty="0">
              <a:latin typeface="+mn-lt"/>
            </a:endParaRPr>
          </a:p>
        </p:txBody>
      </p:sp>
      <p:sp>
        <p:nvSpPr>
          <p:cNvPr id="27" name="Rounded Rectangle 26"/>
          <p:cNvSpPr/>
          <p:nvPr/>
        </p:nvSpPr>
        <p:spPr bwMode="auto">
          <a:xfrm>
            <a:off x="3809724" y="2938227"/>
            <a:ext cx="1739986" cy="76525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36000" tIns="46800" rIns="36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n-lt"/>
              </a:rPr>
              <a:t>full recursive resolver</a:t>
            </a:r>
            <a:endParaRPr kumimoji="0" lang="en-US" b="0" i="0" u="none" strike="noStrike" cap="none" normalizeH="0" baseline="0" dirty="0">
              <a:ln>
                <a:noFill/>
              </a:ln>
              <a:solidFill>
                <a:schemeClr val="tx1"/>
              </a:solidFill>
              <a:effectLst/>
              <a:latin typeface="+mn-lt"/>
            </a:endParaRPr>
          </a:p>
        </p:txBody>
      </p:sp>
      <p:sp>
        <p:nvSpPr>
          <p:cNvPr id="28" name="Lightning Bolt 27"/>
          <p:cNvSpPr/>
          <p:nvPr/>
        </p:nvSpPr>
        <p:spPr bwMode="auto">
          <a:xfrm>
            <a:off x="3926846" y="2362470"/>
            <a:ext cx="1357795" cy="1865494"/>
          </a:xfrm>
          <a:prstGeom prst="lightningBol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effectLst/>
            </a:endParaRPr>
          </a:p>
        </p:txBody>
      </p:sp>
      <p:sp>
        <p:nvSpPr>
          <p:cNvPr id="29" name="Cloud 28"/>
          <p:cNvSpPr/>
          <p:nvPr/>
        </p:nvSpPr>
        <p:spPr bwMode="auto">
          <a:xfrm>
            <a:off x="1359871" y="5003103"/>
            <a:ext cx="2148237" cy="1336209"/>
          </a:xfrm>
          <a:prstGeom prst="cloud">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vert="horz" wrap="square" lIns="72000" tIns="45720" rIns="72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solidFill>
                  <a:schemeClr val="bg1"/>
                </a:solidFill>
                <a:latin typeface="+mn-lt"/>
              </a:rPr>
              <a:t>too many CAs</a:t>
            </a:r>
            <a:endParaRPr kumimoji="0" lang="en-US" sz="2400" b="0" i="0" u="none" strike="noStrike" cap="none" normalizeH="0" baseline="0" dirty="0">
              <a:ln>
                <a:noFill/>
              </a:ln>
              <a:solidFill>
                <a:schemeClr val="bg1"/>
              </a:solidFill>
              <a:effectLst/>
              <a:latin typeface="+mn-lt"/>
            </a:endParaRPr>
          </a:p>
        </p:txBody>
      </p:sp>
      <p:sp>
        <p:nvSpPr>
          <p:cNvPr id="30" name="TextBox 29"/>
          <p:cNvSpPr txBox="1"/>
          <p:nvPr/>
        </p:nvSpPr>
        <p:spPr>
          <a:xfrm rot="3438449">
            <a:off x="3754291" y="3064269"/>
            <a:ext cx="1859854" cy="461665"/>
          </a:xfrm>
          <a:prstGeom prst="rect">
            <a:avLst/>
          </a:prstGeom>
          <a:noFill/>
        </p:spPr>
        <p:txBody>
          <a:bodyPr wrap="none" rtlCol="0">
            <a:spAutoFit/>
          </a:bodyPr>
          <a:lstStyle/>
          <a:p>
            <a:pPr algn="ctr"/>
            <a:r>
              <a:rPr lang="en-US" b="0" dirty="0" smtClean="0">
                <a:latin typeface="+mn-lt"/>
              </a:rPr>
              <a:t>DNS spoofing</a:t>
            </a:r>
            <a:endParaRPr lang="en-US" b="0" dirty="0">
              <a:latin typeface="+mn-lt"/>
            </a:endParaRPr>
          </a:p>
        </p:txBody>
      </p:sp>
      <p:sp>
        <p:nvSpPr>
          <p:cNvPr id="3" name="Explosion 1 2"/>
          <p:cNvSpPr/>
          <p:nvPr/>
        </p:nvSpPr>
        <p:spPr bwMode="auto">
          <a:xfrm>
            <a:off x="3564060" y="2387812"/>
            <a:ext cx="2284318" cy="1845442"/>
          </a:xfrm>
          <a:prstGeom prst="irregularSeal1">
            <a:avLst/>
          </a:prstGeom>
          <a:solidFill>
            <a:srgbClr val="00B900"/>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DNSSEC</a:t>
            </a:r>
            <a:endParaRPr kumimoji="0" lang="en-US" sz="2800" b="0" i="0" u="none" strike="noStrike" cap="none" normalizeH="0" baseline="0" dirty="0">
              <a:ln>
                <a:noFill/>
              </a:ln>
              <a:solidFill>
                <a:schemeClr val="tx1"/>
              </a:solidFill>
              <a:effectLst/>
              <a:latin typeface="+mn-lt"/>
            </a:endParaRPr>
          </a:p>
        </p:txBody>
      </p:sp>
      <p:sp>
        <p:nvSpPr>
          <p:cNvPr id="31" name="Explosion 1 30"/>
          <p:cNvSpPr/>
          <p:nvPr/>
        </p:nvSpPr>
        <p:spPr bwMode="auto">
          <a:xfrm>
            <a:off x="1894710" y="4886269"/>
            <a:ext cx="2120927" cy="1845442"/>
          </a:xfrm>
          <a:prstGeom prst="irregularSeal1">
            <a:avLst/>
          </a:prstGeom>
          <a:solidFill>
            <a:srgbClr val="00B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DANE</a:t>
            </a:r>
            <a:endParaRPr kumimoji="0" lang="en-US" sz="2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78211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Securing the First Mile</a:t>
            </a:r>
            <a:endParaRPr lang="en-US" dirty="0"/>
          </a:p>
        </p:txBody>
      </p:sp>
      <p:sp>
        <p:nvSpPr>
          <p:cNvPr id="5" name="Text Placeholder 4"/>
          <p:cNvSpPr>
            <a:spLocks noGrp="1"/>
          </p:cNvSpPr>
          <p:nvPr>
            <p:ph type="body" idx="1"/>
          </p:nvPr>
        </p:nvSpPr>
        <p:spPr/>
        <p:txBody>
          <a:bodyPr/>
          <a:lstStyle/>
          <a:p>
            <a:r>
              <a:rPr lang="en-US" dirty="0" smtClean="0"/>
              <a:t>Closing the gap</a:t>
            </a:r>
            <a:endParaRPr lang="en-US" dirty="0"/>
          </a:p>
        </p:txBody>
      </p:sp>
    </p:spTree>
    <p:extLst>
      <p:ext uri="{BB962C8B-B14F-4D97-AF65-F5344CB8AC3E}">
        <p14:creationId xmlns:p14="http://schemas.microsoft.com/office/powerpoint/2010/main" val="37294282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031110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First Mile: </a:t>
            </a:r>
            <a:br>
              <a:rPr lang="en-US" dirty="0" smtClean="0"/>
            </a:br>
            <a:r>
              <a:rPr lang="en-US" dirty="0" smtClean="0"/>
              <a:t>From Host to Resolver</a:t>
            </a:r>
            <a:endParaRPr lang="en-US" dirty="0"/>
          </a:p>
        </p:txBody>
      </p:sp>
      <p:sp>
        <p:nvSpPr>
          <p:cNvPr id="5" name="Content Placeholder 4"/>
          <p:cNvSpPr>
            <a:spLocks noGrp="1"/>
          </p:cNvSpPr>
          <p:nvPr>
            <p:ph idx="1"/>
          </p:nvPr>
        </p:nvSpPr>
        <p:spPr>
          <a:xfrm>
            <a:off x="685800" y="1981200"/>
            <a:ext cx="7772400" cy="4313550"/>
          </a:xfrm>
        </p:spPr>
        <p:txBody>
          <a:bodyPr>
            <a:normAutofit lnSpcReduction="10000"/>
          </a:bodyPr>
          <a:lstStyle/>
          <a:p>
            <a:r>
              <a:rPr lang="en-US" dirty="0" smtClean="0"/>
              <a:t>Host/application DNS reliance on validating full resolver</a:t>
            </a:r>
          </a:p>
          <a:p>
            <a:pPr lvl="1"/>
            <a:r>
              <a:rPr lang="en-US" dirty="0" smtClean="0"/>
              <a:t>resolver in trust realm?</a:t>
            </a:r>
          </a:p>
          <a:p>
            <a:pPr lvl="1"/>
            <a:r>
              <a:rPr lang="en-US" dirty="0" smtClean="0"/>
              <a:t>resolver in local network, ISP, or open validating </a:t>
            </a:r>
            <a:r>
              <a:rPr lang="en-US" dirty="0" err="1" smtClean="0"/>
              <a:t>recursor</a:t>
            </a:r>
            <a:r>
              <a:rPr lang="en-US" dirty="0" smtClean="0"/>
              <a:t> (Google Public </a:t>
            </a:r>
            <a:r>
              <a:rPr lang="en-US" dirty="0" smtClean="0"/>
              <a:t>DNS, </a:t>
            </a:r>
            <a:r>
              <a:rPr lang="en-US" dirty="0" err="1" smtClean="0"/>
              <a:t>Verisign</a:t>
            </a:r>
            <a:r>
              <a:rPr lang="en-US" dirty="0" smtClean="0"/>
              <a:t>, </a:t>
            </a:r>
            <a:r>
              <a:rPr lang="is-IS" dirty="0" smtClean="0"/>
              <a:t>…)</a:t>
            </a:r>
          </a:p>
          <a:p>
            <a:r>
              <a:rPr lang="en-US" dirty="0" smtClean="0"/>
              <a:t>Privacy and authentication of resolver</a:t>
            </a:r>
          </a:p>
          <a:p>
            <a:pPr lvl="1"/>
            <a:r>
              <a:rPr lang="en-US" dirty="0" smtClean="0"/>
              <a:t>DNS queries considered privacy sensitive information</a:t>
            </a:r>
          </a:p>
        </p:txBody>
      </p:sp>
    </p:spTree>
    <p:extLst>
      <p:ext uri="{BB962C8B-B14F-4D97-AF65-F5344CB8AC3E}">
        <p14:creationId xmlns:p14="http://schemas.microsoft.com/office/powerpoint/2010/main" val="5301829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Mile:</a:t>
            </a:r>
            <a:br>
              <a:rPr lang="en-US" dirty="0" smtClean="0"/>
            </a:br>
            <a:r>
              <a:rPr lang="en-US" dirty="0" smtClean="0"/>
              <a:t>From Host to Resolver</a:t>
            </a:r>
            <a:endParaRPr lang="en-US" dirty="0"/>
          </a:p>
        </p:txBody>
      </p:sp>
      <p:sp>
        <p:nvSpPr>
          <p:cNvPr id="5" name="Rectangle 4"/>
          <p:cNvSpPr/>
          <p:nvPr/>
        </p:nvSpPr>
        <p:spPr bwMode="auto">
          <a:xfrm>
            <a:off x="1018572" y="3712002"/>
            <a:ext cx="1415418" cy="160080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68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mn-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host</a:t>
            </a:r>
            <a:endParaRPr kumimoji="0" lang="en-US" sz="2400" b="0" i="0" u="none" strike="noStrike" cap="none" normalizeH="0" baseline="0" dirty="0">
              <a:ln>
                <a:noFill/>
              </a:ln>
              <a:solidFill>
                <a:schemeClr val="tx1"/>
              </a:solidFill>
              <a:effectLst/>
              <a:latin typeface="+mn-lt"/>
            </a:endParaRPr>
          </a:p>
        </p:txBody>
      </p:sp>
      <p:sp>
        <p:nvSpPr>
          <p:cNvPr id="6" name="Oval 5"/>
          <p:cNvSpPr/>
          <p:nvPr/>
        </p:nvSpPr>
        <p:spPr bwMode="auto">
          <a:xfrm>
            <a:off x="1097940" y="3936910"/>
            <a:ext cx="1256680" cy="727639"/>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smtClean="0">
                <a:ln>
                  <a:noFill/>
                </a:ln>
                <a:solidFill>
                  <a:schemeClr val="tx1"/>
                </a:solidFill>
                <a:effectLst/>
                <a:latin typeface="+mn-lt"/>
              </a:rPr>
              <a:t>browser</a:t>
            </a:r>
            <a:endParaRPr kumimoji="0" lang="en-US" sz="1800" b="0" u="none" strike="noStrike" cap="none" normalizeH="0" baseline="0" dirty="0">
              <a:ln>
                <a:noFill/>
              </a:ln>
              <a:solidFill>
                <a:schemeClr val="tx1"/>
              </a:solidFill>
              <a:effectLst/>
              <a:latin typeface="+mn-lt"/>
            </a:endParaRPr>
          </a:p>
        </p:txBody>
      </p:sp>
      <p:sp>
        <p:nvSpPr>
          <p:cNvPr id="7" name="Rounded Rectangle 6"/>
          <p:cNvSpPr/>
          <p:nvPr/>
        </p:nvSpPr>
        <p:spPr bwMode="auto">
          <a:xfrm>
            <a:off x="6772843" y="22100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8" name="Rounded Rectangle 7"/>
          <p:cNvSpPr/>
          <p:nvPr/>
        </p:nvSpPr>
        <p:spPr bwMode="auto">
          <a:xfrm>
            <a:off x="6925243" y="23624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9" name="Rounded Rectangle 8"/>
          <p:cNvSpPr/>
          <p:nvPr/>
        </p:nvSpPr>
        <p:spPr bwMode="auto">
          <a:xfrm>
            <a:off x="7077643" y="25148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10" name="Rectangle 9"/>
          <p:cNvSpPr/>
          <p:nvPr/>
        </p:nvSpPr>
        <p:spPr bwMode="auto">
          <a:xfrm>
            <a:off x="5952694" y="4227964"/>
            <a:ext cx="1693211" cy="177279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web portal</a:t>
            </a:r>
            <a:endParaRPr kumimoji="0" lang="en-US" sz="2400" b="0" i="0" u="none" strike="noStrike" cap="none" normalizeH="0" baseline="0" dirty="0">
              <a:ln>
                <a:noFill/>
              </a:ln>
              <a:solidFill>
                <a:schemeClr val="tx1"/>
              </a:solidFill>
              <a:effectLst/>
              <a:latin typeface="+mn-lt"/>
            </a:endParaRPr>
          </a:p>
        </p:txBody>
      </p:sp>
      <p:cxnSp>
        <p:nvCxnSpPr>
          <p:cNvPr id="11" name="Straight Arrow Connector 10"/>
          <p:cNvCxnSpPr/>
          <p:nvPr/>
        </p:nvCxnSpPr>
        <p:spPr bwMode="auto">
          <a:xfrm flipV="1">
            <a:off x="2433990" y="3374642"/>
            <a:ext cx="1375734" cy="5622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H="1">
            <a:off x="2433990" y="3553244"/>
            <a:ext cx="1375734" cy="5688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rot="20286434">
            <a:off x="2321597" y="3317248"/>
            <a:ext cx="1599817" cy="338554"/>
          </a:xfrm>
          <a:prstGeom prst="rect">
            <a:avLst/>
          </a:prstGeom>
          <a:noFill/>
        </p:spPr>
        <p:txBody>
          <a:bodyPr wrap="none" rtlCol="0">
            <a:spAutoFit/>
          </a:bodyPr>
          <a:lstStyle/>
          <a:p>
            <a:r>
              <a:rPr lang="en-US" sz="1600" b="0" dirty="0" err="1" smtClean="0">
                <a:latin typeface="+mn-lt"/>
              </a:rPr>
              <a:t>portal.acme.com</a:t>
            </a:r>
            <a:endParaRPr lang="en-US" sz="1600" b="0" dirty="0">
              <a:latin typeface="+mn-lt"/>
            </a:endParaRPr>
          </a:p>
        </p:txBody>
      </p:sp>
      <p:cxnSp>
        <p:nvCxnSpPr>
          <p:cNvPr id="14" name="Straight Arrow Connector 13"/>
          <p:cNvCxnSpPr>
            <a:endCxn id="7" idx="1"/>
          </p:cNvCxnSpPr>
          <p:nvPr/>
        </p:nvCxnSpPr>
        <p:spPr bwMode="auto">
          <a:xfrm flipV="1">
            <a:off x="5549710" y="2438459"/>
            <a:ext cx="1223133" cy="552688"/>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5" name="Straight Arrow Connector 14"/>
          <p:cNvCxnSpPr>
            <a:endCxn id="8" idx="1"/>
          </p:cNvCxnSpPr>
          <p:nvPr/>
        </p:nvCxnSpPr>
        <p:spPr bwMode="auto">
          <a:xfrm flipV="1">
            <a:off x="5549710" y="2590859"/>
            <a:ext cx="1375533" cy="637396"/>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6" name="Straight Arrow Connector 15"/>
          <p:cNvCxnSpPr>
            <a:endCxn id="9" idx="1"/>
          </p:cNvCxnSpPr>
          <p:nvPr/>
        </p:nvCxnSpPr>
        <p:spPr bwMode="auto">
          <a:xfrm flipV="1">
            <a:off x="5549710" y="2743259"/>
            <a:ext cx="1527933" cy="708015"/>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7" name="TextBox 16"/>
          <p:cNvSpPr txBox="1"/>
          <p:nvPr/>
        </p:nvSpPr>
        <p:spPr>
          <a:xfrm rot="20127304">
            <a:off x="5728408" y="2474502"/>
            <a:ext cx="595335" cy="338554"/>
          </a:xfrm>
          <a:prstGeom prst="rect">
            <a:avLst/>
          </a:prstGeom>
          <a:noFill/>
        </p:spPr>
        <p:txBody>
          <a:bodyPr wrap="none" rtlCol="0">
            <a:spAutoFit/>
          </a:bodyPr>
          <a:lstStyle/>
          <a:p>
            <a:r>
              <a:rPr lang="en-US" sz="1600" b="0" dirty="0" smtClean="0">
                <a:latin typeface="+mn-lt"/>
              </a:rPr>
              <a:t>com.</a:t>
            </a:r>
            <a:endParaRPr lang="en-US" sz="1600" b="0" dirty="0">
              <a:latin typeface="+mn-lt"/>
            </a:endParaRPr>
          </a:p>
        </p:txBody>
      </p:sp>
      <p:sp>
        <p:nvSpPr>
          <p:cNvPr id="18" name="TextBox 17"/>
          <p:cNvSpPr txBox="1"/>
          <p:nvPr/>
        </p:nvSpPr>
        <p:spPr>
          <a:xfrm rot="20127304">
            <a:off x="5887634" y="2600442"/>
            <a:ext cx="687508" cy="338554"/>
          </a:xfrm>
          <a:prstGeom prst="rect">
            <a:avLst/>
          </a:prstGeom>
          <a:noFill/>
        </p:spPr>
        <p:txBody>
          <a:bodyPr wrap="none" rtlCol="0">
            <a:spAutoFit/>
          </a:bodyPr>
          <a:lstStyle/>
          <a:p>
            <a:r>
              <a:rPr lang="en-US" sz="1600" b="0" dirty="0" smtClean="0">
                <a:latin typeface="+mn-lt"/>
              </a:rPr>
              <a:t>acme.</a:t>
            </a:r>
            <a:endParaRPr lang="en-US" sz="1600" b="0" dirty="0">
              <a:latin typeface="+mn-lt"/>
            </a:endParaRPr>
          </a:p>
        </p:txBody>
      </p:sp>
      <p:sp>
        <p:nvSpPr>
          <p:cNvPr id="19" name="TextBox 18"/>
          <p:cNvSpPr txBox="1"/>
          <p:nvPr/>
        </p:nvSpPr>
        <p:spPr>
          <a:xfrm rot="20127304">
            <a:off x="6067649" y="2726382"/>
            <a:ext cx="738103" cy="338554"/>
          </a:xfrm>
          <a:prstGeom prst="rect">
            <a:avLst/>
          </a:prstGeom>
          <a:noFill/>
        </p:spPr>
        <p:txBody>
          <a:bodyPr wrap="none" rtlCol="0">
            <a:spAutoFit/>
          </a:bodyPr>
          <a:lstStyle/>
          <a:p>
            <a:r>
              <a:rPr lang="en-US" sz="1600" b="0" dirty="0" smtClean="0">
                <a:latin typeface="+mn-lt"/>
              </a:rPr>
              <a:t>portal.</a:t>
            </a:r>
            <a:endParaRPr lang="en-US" sz="1600" b="0" dirty="0">
              <a:latin typeface="+mn-lt"/>
            </a:endParaRPr>
          </a:p>
        </p:txBody>
      </p:sp>
      <p:sp>
        <p:nvSpPr>
          <p:cNvPr id="20" name="TextBox 19"/>
          <p:cNvSpPr txBox="1"/>
          <p:nvPr/>
        </p:nvSpPr>
        <p:spPr>
          <a:xfrm rot="20286434">
            <a:off x="2729072" y="3713618"/>
            <a:ext cx="1036762" cy="338554"/>
          </a:xfrm>
          <a:prstGeom prst="rect">
            <a:avLst/>
          </a:prstGeom>
          <a:noFill/>
        </p:spPr>
        <p:txBody>
          <a:bodyPr wrap="none" rtlCol="0">
            <a:spAutoFit/>
          </a:bodyPr>
          <a:lstStyle/>
          <a:p>
            <a:r>
              <a:rPr lang="en-US" sz="1600" b="0" dirty="0" smtClean="0">
                <a:latin typeface="+mn-lt"/>
              </a:rPr>
              <a:t>IP address</a:t>
            </a:r>
            <a:endParaRPr lang="en-US" sz="1600" b="0" dirty="0">
              <a:latin typeface="+mn-lt"/>
            </a:endParaRPr>
          </a:p>
        </p:txBody>
      </p:sp>
      <p:sp>
        <p:nvSpPr>
          <p:cNvPr id="21" name="TextBox 20"/>
          <p:cNvSpPr txBox="1"/>
          <p:nvPr/>
        </p:nvSpPr>
        <p:spPr>
          <a:xfrm>
            <a:off x="6324341" y="6000758"/>
            <a:ext cx="1036762" cy="338554"/>
          </a:xfrm>
          <a:prstGeom prst="rect">
            <a:avLst/>
          </a:prstGeom>
          <a:noFill/>
        </p:spPr>
        <p:txBody>
          <a:bodyPr wrap="none" rtlCol="0">
            <a:spAutoFit/>
          </a:bodyPr>
          <a:lstStyle/>
          <a:p>
            <a:r>
              <a:rPr lang="en-US" sz="1600" b="0" dirty="0" smtClean="0">
                <a:latin typeface="+mn-lt"/>
              </a:rPr>
              <a:t>IP address</a:t>
            </a:r>
            <a:endParaRPr lang="en-US" sz="1600" b="0" dirty="0">
              <a:latin typeface="+mn-lt"/>
            </a:endParaRPr>
          </a:p>
        </p:txBody>
      </p:sp>
      <p:cxnSp>
        <p:nvCxnSpPr>
          <p:cNvPr id="22" name="Straight Arrow Connector 21"/>
          <p:cNvCxnSpPr/>
          <p:nvPr/>
        </p:nvCxnSpPr>
        <p:spPr bwMode="auto">
          <a:xfrm>
            <a:off x="2433990" y="4836535"/>
            <a:ext cx="3518704"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23" name="TextBox 22"/>
          <p:cNvSpPr txBox="1"/>
          <p:nvPr/>
        </p:nvSpPr>
        <p:spPr>
          <a:xfrm>
            <a:off x="3672361" y="4849765"/>
            <a:ext cx="1035660" cy="338554"/>
          </a:xfrm>
          <a:prstGeom prst="rect">
            <a:avLst/>
          </a:prstGeom>
          <a:noFill/>
        </p:spPr>
        <p:txBody>
          <a:bodyPr wrap="none" rtlCol="0">
            <a:spAutoFit/>
          </a:bodyPr>
          <a:lstStyle/>
          <a:p>
            <a:r>
              <a:rPr lang="en-US" sz="1600" b="0" dirty="0" smtClean="0">
                <a:latin typeface="+mn-lt"/>
              </a:rPr>
              <a:t>http/https</a:t>
            </a:r>
            <a:endParaRPr lang="en-US" sz="1600" b="0" dirty="0">
              <a:latin typeface="+mn-lt"/>
            </a:endParaRPr>
          </a:p>
        </p:txBody>
      </p:sp>
      <p:sp>
        <p:nvSpPr>
          <p:cNvPr id="24" name="Oval 23"/>
          <p:cNvSpPr/>
          <p:nvPr/>
        </p:nvSpPr>
        <p:spPr bwMode="auto">
          <a:xfrm>
            <a:off x="6224817" y="4769323"/>
            <a:ext cx="1235809" cy="727639"/>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smtClean="0">
                <a:ln>
                  <a:noFill/>
                </a:ln>
                <a:solidFill>
                  <a:schemeClr val="tx1"/>
                </a:solidFill>
                <a:effectLst/>
                <a:latin typeface="+mn-lt"/>
              </a:rPr>
              <a:t>http server</a:t>
            </a:r>
            <a:endParaRPr kumimoji="0" lang="en-US" sz="1800" b="0" u="none" strike="noStrike" cap="none" normalizeH="0" baseline="0" dirty="0">
              <a:ln>
                <a:noFill/>
              </a:ln>
              <a:solidFill>
                <a:schemeClr val="tx1"/>
              </a:solidFill>
              <a:effectLst/>
              <a:latin typeface="+mn-lt"/>
            </a:endParaRPr>
          </a:p>
        </p:txBody>
      </p:sp>
      <p:sp>
        <p:nvSpPr>
          <p:cNvPr id="25" name="TextBox 24"/>
          <p:cNvSpPr txBox="1"/>
          <p:nvPr/>
        </p:nvSpPr>
        <p:spPr>
          <a:xfrm>
            <a:off x="1031042" y="3262189"/>
            <a:ext cx="1402948" cy="461665"/>
          </a:xfrm>
          <a:prstGeom prst="rect">
            <a:avLst/>
          </a:prstGeom>
          <a:noFill/>
        </p:spPr>
        <p:txBody>
          <a:bodyPr wrap="none" rtlCol="0">
            <a:spAutoFit/>
          </a:bodyPr>
          <a:lstStyle/>
          <a:p>
            <a:pPr algn="ctr"/>
            <a:r>
              <a:rPr lang="en-US" b="0" dirty="0" smtClean="0">
                <a:latin typeface="+mn-lt"/>
              </a:rPr>
              <a:t>customer</a:t>
            </a:r>
            <a:endParaRPr lang="en-US" b="0" dirty="0">
              <a:latin typeface="+mn-lt"/>
            </a:endParaRPr>
          </a:p>
        </p:txBody>
      </p:sp>
      <p:sp>
        <p:nvSpPr>
          <p:cNvPr id="26" name="TextBox 25"/>
          <p:cNvSpPr txBox="1"/>
          <p:nvPr/>
        </p:nvSpPr>
        <p:spPr>
          <a:xfrm>
            <a:off x="6494820" y="1829113"/>
            <a:ext cx="1732566" cy="338554"/>
          </a:xfrm>
          <a:prstGeom prst="rect">
            <a:avLst/>
          </a:prstGeom>
          <a:noFill/>
        </p:spPr>
        <p:txBody>
          <a:bodyPr wrap="none" rtlCol="0">
            <a:spAutoFit/>
          </a:bodyPr>
          <a:lstStyle/>
          <a:p>
            <a:r>
              <a:rPr lang="en-US" sz="1600" b="0" dirty="0" err="1" smtClean="0">
                <a:latin typeface="+mn-lt"/>
              </a:rPr>
              <a:t>auth</a:t>
            </a:r>
            <a:r>
              <a:rPr lang="en-US" sz="1600" b="0" dirty="0" smtClean="0">
                <a:latin typeface="+mn-lt"/>
              </a:rPr>
              <a:t> name servers</a:t>
            </a:r>
            <a:endParaRPr lang="en-US" sz="1600" b="0" dirty="0">
              <a:latin typeface="+mn-lt"/>
            </a:endParaRPr>
          </a:p>
        </p:txBody>
      </p:sp>
      <p:sp>
        <p:nvSpPr>
          <p:cNvPr id="27" name="Rounded Rectangle 26"/>
          <p:cNvSpPr/>
          <p:nvPr/>
        </p:nvSpPr>
        <p:spPr bwMode="auto">
          <a:xfrm>
            <a:off x="3809724" y="2938227"/>
            <a:ext cx="1739986" cy="76525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36000" tIns="46800" rIns="36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300" b="0" i="0" u="none" strike="noStrike" cap="none" normalizeH="0" baseline="0" dirty="0" smtClean="0">
                <a:ln>
                  <a:noFill/>
                </a:ln>
                <a:solidFill>
                  <a:schemeClr val="tx1"/>
                </a:solidFill>
                <a:effectLst/>
                <a:latin typeface="+mn-lt"/>
              </a:rPr>
              <a:t>val. recursive resolver</a:t>
            </a:r>
            <a:endParaRPr kumimoji="0" lang="en-US" sz="2300" b="0" i="0" u="none" strike="noStrike" cap="none" normalizeH="0" baseline="0" dirty="0">
              <a:ln>
                <a:noFill/>
              </a:ln>
              <a:solidFill>
                <a:schemeClr val="tx1"/>
              </a:solidFill>
              <a:effectLst/>
              <a:latin typeface="+mn-lt"/>
            </a:endParaRPr>
          </a:p>
        </p:txBody>
      </p:sp>
      <p:sp>
        <p:nvSpPr>
          <p:cNvPr id="4" name="Oval 3"/>
          <p:cNvSpPr/>
          <p:nvPr/>
        </p:nvSpPr>
        <p:spPr bwMode="auto">
          <a:xfrm>
            <a:off x="1761547" y="3066498"/>
            <a:ext cx="2580872" cy="1302959"/>
          </a:xfrm>
          <a:prstGeom prst="ellipse">
            <a:avLst/>
          </a:prstGeom>
          <a:no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solidFill>
                  <a:schemeClr val="tx1"/>
                </a:solidFill>
              </a:ln>
              <a:solidFill>
                <a:schemeClr val="tx1"/>
              </a:solidFill>
              <a:effectLst/>
              <a:latin typeface="Times" charset="0"/>
            </a:endParaRPr>
          </a:p>
        </p:txBody>
      </p:sp>
    </p:spTree>
    <p:extLst>
      <p:ext uri="{BB962C8B-B14F-4D97-AF65-F5344CB8AC3E}">
        <p14:creationId xmlns:p14="http://schemas.microsoft.com/office/powerpoint/2010/main" val="197651259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DPRIVE: DNS over TLS</a:t>
            </a:r>
            <a:endParaRPr lang="en-US" dirty="0"/>
          </a:p>
        </p:txBody>
      </p:sp>
      <p:sp>
        <p:nvSpPr>
          <p:cNvPr id="3" name="Content Placeholder 2"/>
          <p:cNvSpPr>
            <a:spLocks noGrp="1"/>
          </p:cNvSpPr>
          <p:nvPr>
            <p:ph idx="1"/>
          </p:nvPr>
        </p:nvSpPr>
        <p:spPr>
          <a:xfrm>
            <a:off x="685800" y="1981199"/>
            <a:ext cx="7772400" cy="4299895"/>
          </a:xfrm>
        </p:spPr>
        <p:txBody>
          <a:bodyPr>
            <a:normAutofit fontScale="92500" lnSpcReduction="20000"/>
          </a:bodyPr>
          <a:lstStyle/>
          <a:p>
            <a:r>
              <a:rPr lang="en-US" dirty="0" smtClean="0"/>
              <a:t>Host stub resolver or application queries recursive resolver over encrypted TLS</a:t>
            </a:r>
          </a:p>
          <a:p>
            <a:pPr lvl="1"/>
            <a:r>
              <a:rPr lang="en-US" dirty="0"/>
              <a:t>TLSA records for </a:t>
            </a:r>
            <a:r>
              <a:rPr lang="en-US" dirty="0" smtClean="0"/>
              <a:t>stub/app </a:t>
            </a:r>
            <a:r>
              <a:rPr lang="en-US" dirty="0"/>
              <a:t>to full </a:t>
            </a:r>
            <a:r>
              <a:rPr lang="en-US" dirty="0" err="1" smtClean="0"/>
              <a:t>recursor</a:t>
            </a:r>
            <a:endParaRPr lang="en-US" dirty="0" smtClean="0"/>
          </a:p>
          <a:p>
            <a:r>
              <a:rPr lang="en-US" dirty="0" smtClean="0"/>
              <a:t>Privacy</a:t>
            </a:r>
          </a:p>
          <a:p>
            <a:pPr lvl="1"/>
            <a:r>
              <a:rPr lang="en-US" dirty="0" smtClean="0"/>
              <a:t>DNS queries to resolver are encrypted on the wire</a:t>
            </a:r>
          </a:p>
          <a:p>
            <a:r>
              <a:rPr lang="en-US" dirty="0" smtClean="0"/>
              <a:t>In-band authentication of recursive resolver</a:t>
            </a:r>
          </a:p>
          <a:p>
            <a:pPr lvl="1"/>
            <a:r>
              <a:rPr lang="en-US" dirty="0" smtClean="0"/>
              <a:t>TLS </a:t>
            </a:r>
            <a:r>
              <a:rPr lang="en-US" dirty="0" smtClean="0"/>
              <a:t>chain </a:t>
            </a:r>
            <a:r>
              <a:rPr lang="en-US" dirty="0"/>
              <a:t>extension (draft-</a:t>
            </a:r>
            <a:r>
              <a:rPr lang="en-US" dirty="0" err="1"/>
              <a:t>ietf</a:t>
            </a:r>
            <a:r>
              <a:rPr lang="en-US" dirty="0"/>
              <a:t>-</a:t>
            </a:r>
            <a:r>
              <a:rPr lang="en-US" dirty="0" err="1"/>
              <a:t>tls</a:t>
            </a:r>
            <a:r>
              <a:rPr lang="en-US" dirty="0"/>
              <a:t>-</a:t>
            </a:r>
            <a:r>
              <a:rPr lang="en-US" dirty="0" err="1"/>
              <a:t>dnssec</a:t>
            </a:r>
            <a:r>
              <a:rPr lang="en-US" dirty="0"/>
              <a:t>-chain-</a:t>
            </a:r>
            <a:r>
              <a:rPr lang="en-US" dirty="0" smtClean="0"/>
              <a:t>extension)</a:t>
            </a:r>
          </a:p>
          <a:p>
            <a:pPr lvl="1"/>
            <a:r>
              <a:rPr lang="en-US" dirty="0" smtClean="0"/>
              <a:t>not solved yet: resolver IP configured on host or with DHCP</a:t>
            </a:r>
            <a:endParaRPr lang="en-US" dirty="0"/>
          </a:p>
        </p:txBody>
      </p:sp>
    </p:spTree>
    <p:extLst>
      <p:ext uri="{BB962C8B-B14F-4D97-AF65-F5344CB8AC3E}">
        <p14:creationId xmlns:p14="http://schemas.microsoft.com/office/powerpoint/2010/main" val="28757909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Showcases of DNSSEC, DANE and DPRIVE</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4889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Email and SMTP</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40097211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XMPP/CHAT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862568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Wrapping Up</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585631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Source Software for Security from the Ground Up</a:t>
            </a:r>
            <a:endParaRPr lang="en-US" dirty="0"/>
          </a:p>
        </p:txBody>
      </p:sp>
      <p:sp>
        <p:nvSpPr>
          <p:cNvPr id="5" name="Rectangle 4"/>
          <p:cNvSpPr/>
          <p:nvPr/>
        </p:nvSpPr>
        <p:spPr bwMode="auto">
          <a:xfrm>
            <a:off x="1018572" y="3712002"/>
            <a:ext cx="1415418" cy="160080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68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mn-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host</a:t>
            </a:r>
            <a:endParaRPr kumimoji="0" lang="en-US" sz="2400" b="0" i="0" u="none" strike="noStrike" cap="none" normalizeH="0" baseline="0" dirty="0">
              <a:ln>
                <a:noFill/>
              </a:ln>
              <a:solidFill>
                <a:schemeClr val="tx1"/>
              </a:solidFill>
              <a:effectLst/>
              <a:latin typeface="+mn-lt"/>
            </a:endParaRPr>
          </a:p>
        </p:txBody>
      </p:sp>
      <p:sp>
        <p:nvSpPr>
          <p:cNvPr id="6" name="Oval 5"/>
          <p:cNvSpPr/>
          <p:nvPr/>
        </p:nvSpPr>
        <p:spPr bwMode="auto">
          <a:xfrm>
            <a:off x="1097940" y="3936910"/>
            <a:ext cx="1256680" cy="727639"/>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smtClean="0">
                <a:ln>
                  <a:noFill/>
                </a:ln>
                <a:solidFill>
                  <a:schemeClr val="tx1"/>
                </a:solidFill>
                <a:effectLst/>
                <a:latin typeface="+mn-lt"/>
              </a:rPr>
              <a:t>browser</a:t>
            </a:r>
            <a:endParaRPr kumimoji="0" lang="en-US" sz="1800" b="0" u="none" strike="noStrike" cap="none" normalizeH="0" baseline="0" dirty="0">
              <a:ln>
                <a:noFill/>
              </a:ln>
              <a:solidFill>
                <a:schemeClr val="tx1"/>
              </a:solidFill>
              <a:effectLst/>
              <a:latin typeface="+mn-lt"/>
            </a:endParaRPr>
          </a:p>
        </p:txBody>
      </p:sp>
      <p:sp>
        <p:nvSpPr>
          <p:cNvPr id="7" name="Rounded Rectangle 6"/>
          <p:cNvSpPr/>
          <p:nvPr/>
        </p:nvSpPr>
        <p:spPr bwMode="auto">
          <a:xfrm>
            <a:off x="6772843" y="22100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8" name="Rounded Rectangle 7"/>
          <p:cNvSpPr/>
          <p:nvPr/>
        </p:nvSpPr>
        <p:spPr bwMode="auto">
          <a:xfrm>
            <a:off x="6925243" y="23624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9" name="Rounded Rectangle 8"/>
          <p:cNvSpPr/>
          <p:nvPr/>
        </p:nvSpPr>
        <p:spPr bwMode="auto">
          <a:xfrm>
            <a:off x="7077643" y="25148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10" name="Rectangle 9"/>
          <p:cNvSpPr/>
          <p:nvPr/>
        </p:nvSpPr>
        <p:spPr bwMode="auto">
          <a:xfrm>
            <a:off x="5952694" y="4227964"/>
            <a:ext cx="1693211" cy="177279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web portal</a:t>
            </a:r>
            <a:endParaRPr kumimoji="0" lang="en-US" sz="2400" b="0" i="0" u="none" strike="noStrike" cap="none" normalizeH="0" baseline="0" dirty="0">
              <a:ln>
                <a:noFill/>
              </a:ln>
              <a:solidFill>
                <a:schemeClr val="tx1"/>
              </a:solidFill>
              <a:effectLst/>
              <a:latin typeface="+mn-lt"/>
            </a:endParaRPr>
          </a:p>
        </p:txBody>
      </p:sp>
      <p:cxnSp>
        <p:nvCxnSpPr>
          <p:cNvPr id="11" name="Straight Arrow Connector 10"/>
          <p:cNvCxnSpPr/>
          <p:nvPr/>
        </p:nvCxnSpPr>
        <p:spPr bwMode="auto">
          <a:xfrm flipV="1">
            <a:off x="2433990" y="3374642"/>
            <a:ext cx="1375734" cy="5622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H="1">
            <a:off x="2433990" y="3553244"/>
            <a:ext cx="1375734" cy="5688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rot="20286434">
            <a:off x="2321597" y="3317248"/>
            <a:ext cx="1599817" cy="338554"/>
          </a:xfrm>
          <a:prstGeom prst="rect">
            <a:avLst/>
          </a:prstGeom>
          <a:noFill/>
        </p:spPr>
        <p:txBody>
          <a:bodyPr wrap="none" rtlCol="0">
            <a:spAutoFit/>
          </a:bodyPr>
          <a:lstStyle/>
          <a:p>
            <a:r>
              <a:rPr lang="en-US" sz="1600" b="0" dirty="0" err="1" smtClean="0">
                <a:latin typeface="+mn-lt"/>
              </a:rPr>
              <a:t>portal.acme.com</a:t>
            </a:r>
            <a:endParaRPr lang="en-US" sz="1600" b="0" dirty="0">
              <a:latin typeface="+mn-lt"/>
            </a:endParaRPr>
          </a:p>
        </p:txBody>
      </p:sp>
      <p:cxnSp>
        <p:nvCxnSpPr>
          <p:cNvPr id="14" name="Straight Arrow Connector 13"/>
          <p:cNvCxnSpPr>
            <a:endCxn id="7" idx="1"/>
          </p:cNvCxnSpPr>
          <p:nvPr/>
        </p:nvCxnSpPr>
        <p:spPr bwMode="auto">
          <a:xfrm flipV="1">
            <a:off x="5549710" y="2438459"/>
            <a:ext cx="1223133" cy="552688"/>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5" name="Straight Arrow Connector 14"/>
          <p:cNvCxnSpPr>
            <a:endCxn id="8" idx="1"/>
          </p:cNvCxnSpPr>
          <p:nvPr/>
        </p:nvCxnSpPr>
        <p:spPr bwMode="auto">
          <a:xfrm flipV="1">
            <a:off x="5549710" y="2590859"/>
            <a:ext cx="1375533" cy="637396"/>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6" name="Straight Arrow Connector 15"/>
          <p:cNvCxnSpPr>
            <a:endCxn id="9" idx="1"/>
          </p:cNvCxnSpPr>
          <p:nvPr/>
        </p:nvCxnSpPr>
        <p:spPr bwMode="auto">
          <a:xfrm flipV="1">
            <a:off x="5549710" y="2743259"/>
            <a:ext cx="1527933" cy="708015"/>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7" name="TextBox 16"/>
          <p:cNvSpPr txBox="1"/>
          <p:nvPr/>
        </p:nvSpPr>
        <p:spPr>
          <a:xfrm rot="20127304">
            <a:off x="5728408" y="2474502"/>
            <a:ext cx="595335" cy="338554"/>
          </a:xfrm>
          <a:prstGeom prst="rect">
            <a:avLst/>
          </a:prstGeom>
          <a:noFill/>
        </p:spPr>
        <p:txBody>
          <a:bodyPr wrap="none" rtlCol="0">
            <a:spAutoFit/>
          </a:bodyPr>
          <a:lstStyle/>
          <a:p>
            <a:r>
              <a:rPr lang="en-US" sz="1600" b="0" dirty="0" smtClean="0">
                <a:latin typeface="+mn-lt"/>
              </a:rPr>
              <a:t>com.</a:t>
            </a:r>
            <a:endParaRPr lang="en-US" sz="1600" b="0" dirty="0">
              <a:latin typeface="+mn-lt"/>
            </a:endParaRPr>
          </a:p>
        </p:txBody>
      </p:sp>
      <p:sp>
        <p:nvSpPr>
          <p:cNvPr id="18" name="TextBox 17"/>
          <p:cNvSpPr txBox="1"/>
          <p:nvPr/>
        </p:nvSpPr>
        <p:spPr>
          <a:xfrm rot="20127304">
            <a:off x="5887634" y="2600442"/>
            <a:ext cx="687508" cy="338554"/>
          </a:xfrm>
          <a:prstGeom prst="rect">
            <a:avLst/>
          </a:prstGeom>
          <a:noFill/>
        </p:spPr>
        <p:txBody>
          <a:bodyPr wrap="none" rtlCol="0">
            <a:spAutoFit/>
          </a:bodyPr>
          <a:lstStyle/>
          <a:p>
            <a:r>
              <a:rPr lang="en-US" sz="1600" b="0" dirty="0" smtClean="0">
                <a:latin typeface="+mn-lt"/>
              </a:rPr>
              <a:t>acme.</a:t>
            </a:r>
            <a:endParaRPr lang="en-US" sz="1600" b="0" dirty="0">
              <a:latin typeface="+mn-lt"/>
            </a:endParaRPr>
          </a:p>
        </p:txBody>
      </p:sp>
      <p:sp>
        <p:nvSpPr>
          <p:cNvPr id="19" name="TextBox 18"/>
          <p:cNvSpPr txBox="1"/>
          <p:nvPr/>
        </p:nvSpPr>
        <p:spPr>
          <a:xfrm rot="20127304">
            <a:off x="6067649" y="2726382"/>
            <a:ext cx="738103" cy="338554"/>
          </a:xfrm>
          <a:prstGeom prst="rect">
            <a:avLst/>
          </a:prstGeom>
          <a:noFill/>
        </p:spPr>
        <p:txBody>
          <a:bodyPr wrap="none" rtlCol="0">
            <a:spAutoFit/>
          </a:bodyPr>
          <a:lstStyle/>
          <a:p>
            <a:r>
              <a:rPr lang="en-US" sz="1600" b="0" dirty="0" smtClean="0">
                <a:latin typeface="+mn-lt"/>
              </a:rPr>
              <a:t>portal.</a:t>
            </a:r>
            <a:endParaRPr lang="en-US" sz="1600" b="0" dirty="0">
              <a:latin typeface="+mn-lt"/>
            </a:endParaRPr>
          </a:p>
        </p:txBody>
      </p:sp>
      <p:sp>
        <p:nvSpPr>
          <p:cNvPr id="20" name="TextBox 19"/>
          <p:cNvSpPr txBox="1"/>
          <p:nvPr/>
        </p:nvSpPr>
        <p:spPr>
          <a:xfrm rot="20286434">
            <a:off x="2729072" y="3713618"/>
            <a:ext cx="1036762" cy="338554"/>
          </a:xfrm>
          <a:prstGeom prst="rect">
            <a:avLst/>
          </a:prstGeom>
          <a:noFill/>
        </p:spPr>
        <p:txBody>
          <a:bodyPr wrap="none" rtlCol="0">
            <a:spAutoFit/>
          </a:bodyPr>
          <a:lstStyle/>
          <a:p>
            <a:r>
              <a:rPr lang="en-US" sz="1600" b="0" dirty="0" smtClean="0">
                <a:latin typeface="+mn-lt"/>
              </a:rPr>
              <a:t>IP address</a:t>
            </a:r>
            <a:endParaRPr lang="en-US" sz="1600" b="0" dirty="0">
              <a:latin typeface="+mn-lt"/>
            </a:endParaRPr>
          </a:p>
        </p:txBody>
      </p:sp>
      <p:sp>
        <p:nvSpPr>
          <p:cNvPr id="21" name="TextBox 20"/>
          <p:cNvSpPr txBox="1"/>
          <p:nvPr/>
        </p:nvSpPr>
        <p:spPr>
          <a:xfrm>
            <a:off x="6324341" y="6000758"/>
            <a:ext cx="1036762" cy="338554"/>
          </a:xfrm>
          <a:prstGeom prst="rect">
            <a:avLst/>
          </a:prstGeom>
          <a:noFill/>
        </p:spPr>
        <p:txBody>
          <a:bodyPr wrap="none" rtlCol="0">
            <a:spAutoFit/>
          </a:bodyPr>
          <a:lstStyle/>
          <a:p>
            <a:r>
              <a:rPr lang="en-US" sz="1600" b="0" dirty="0" smtClean="0">
                <a:latin typeface="+mn-lt"/>
              </a:rPr>
              <a:t>IP address</a:t>
            </a:r>
            <a:endParaRPr lang="en-US" sz="1600" b="0" dirty="0">
              <a:latin typeface="+mn-lt"/>
            </a:endParaRPr>
          </a:p>
        </p:txBody>
      </p:sp>
      <p:cxnSp>
        <p:nvCxnSpPr>
          <p:cNvPr id="22" name="Straight Arrow Connector 21"/>
          <p:cNvCxnSpPr/>
          <p:nvPr/>
        </p:nvCxnSpPr>
        <p:spPr bwMode="auto">
          <a:xfrm>
            <a:off x="2433990" y="4836535"/>
            <a:ext cx="3518704"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23" name="TextBox 22"/>
          <p:cNvSpPr txBox="1"/>
          <p:nvPr/>
        </p:nvSpPr>
        <p:spPr>
          <a:xfrm>
            <a:off x="3672361" y="4849765"/>
            <a:ext cx="1035660" cy="338554"/>
          </a:xfrm>
          <a:prstGeom prst="rect">
            <a:avLst/>
          </a:prstGeom>
          <a:noFill/>
        </p:spPr>
        <p:txBody>
          <a:bodyPr wrap="none" rtlCol="0">
            <a:spAutoFit/>
          </a:bodyPr>
          <a:lstStyle/>
          <a:p>
            <a:r>
              <a:rPr lang="en-US" sz="1600" b="0" dirty="0" smtClean="0">
                <a:latin typeface="+mn-lt"/>
              </a:rPr>
              <a:t>http/https</a:t>
            </a:r>
            <a:endParaRPr lang="en-US" sz="1600" b="0" dirty="0">
              <a:latin typeface="+mn-lt"/>
            </a:endParaRPr>
          </a:p>
        </p:txBody>
      </p:sp>
      <p:sp>
        <p:nvSpPr>
          <p:cNvPr id="24" name="Oval 23"/>
          <p:cNvSpPr/>
          <p:nvPr/>
        </p:nvSpPr>
        <p:spPr bwMode="auto">
          <a:xfrm>
            <a:off x="6224817" y="4769323"/>
            <a:ext cx="1235809" cy="727639"/>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smtClean="0">
                <a:ln>
                  <a:noFill/>
                </a:ln>
                <a:solidFill>
                  <a:schemeClr val="tx1"/>
                </a:solidFill>
                <a:effectLst/>
                <a:latin typeface="+mn-lt"/>
              </a:rPr>
              <a:t>http server</a:t>
            </a:r>
            <a:endParaRPr kumimoji="0" lang="en-US" sz="1800" b="0" u="none" strike="noStrike" cap="none" normalizeH="0" baseline="0" dirty="0">
              <a:ln>
                <a:noFill/>
              </a:ln>
              <a:solidFill>
                <a:schemeClr val="tx1"/>
              </a:solidFill>
              <a:effectLst/>
              <a:latin typeface="+mn-lt"/>
            </a:endParaRPr>
          </a:p>
        </p:txBody>
      </p:sp>
      <p:sp>
        <p:nvSpPr>
          <p:cNvPr id="25" name="TextBox 24"/>
          <p:cNvSpPr txBox="1"/>
          <p:nvPr/>
        </p:nvSpPr>
        <p:spPr>
          <a:xfrm>
            <a:off x="1031042" y="3262189"/>
            <a:ext cx="1402948" cy="461665"/>
          </a:xfrm>
          <a:prstGeom prst="rect">
            <a:avLst/>
          </a:prstGeom>
          <a:noFill/>
        </p:spPr>
        <p:txBody>
          <a:bodyPr wrap="none" rtlCol="0">
            <a:spAutoFit/>
          </a:bodyPr>
          <a:lstStyle/>
          <a:p>
            <a:pPr algn="ctr"/>
            <a:r>
              <a:rPr lang="en-US" b="0" dirty="0" smtClean="0">
                <a:latin typeface="+mn-lt"/>
              </a:rPr>
              <a:t>customer</a:t>
            </a:r>
            <a:endParaRPr lang="en-US" b="0" dirty="0">
              <a:latin typeface="+mn-lt"/>
            </a:endParaRPr>
          </a:p>
        </p:txBody>
      </p:sp>
      <p:sp>
        <p:nvSpPr>
          <p:cNvPr id="26" name="TextBox 25"/>
          <p:cNvSpPr txBox="1"/>
          <p:nvPr/>
        </p:nvSpPr>
        <p:spPr>
          <a:xfrm>
            <a:off x="6494820" y="1829113"/>
            <a:ext cx="1732566" cy="338554"/>
          </a:xfrm>
          <a:prstGeom prst="rect">
            <a:avLst/>
          </a:prstGeom>
          <a:noFill/>
        </p:spPr>
        <p:txBody>
          <a:bodyPr wrap="none" rtlCol="0">
            <a:spAutoFit/>
          </a:bodyPr>
          <a:lstStyle/>
          <a:p>
            <a:r>
              <a:rPr lang="en-US" sz="1600" b="0" dirty="0" err="1" smtClean="0">
                <a:latin typeface="+mn-lt"/>
              </a:rPr>
              <a:t>auth</a:t>
            </a:r>
            <a:r>
              <a:rPr lang="en-US" sz="1600" b="0" dirty="0" smtClean="0">
                <a:latin typeface="+mn-lt"/>
              </a:rPr>
              <a:t> name servers</a:t>
            </a:r>
            <a:endParaRPr lang="en-US" sz="1600" b="0" dirty="0">
              <a:latin typeface="+mn-lt"/>
            </a:endParaRPr>
          </a:p>
        </p:txBody>
      </p:sp>
      <p:sp>
        <p:nvSpPr>
          <p:cNvPr id="27" name="Rounded Rectangle 26"/>
          <p:cNvSpPr/>
          <p:nvPr/>
        </p:nvSpPr>
        <p:spPr bwMode="auto">
          <a:xfrm>
            <a:off x="3809724" y="2938227"/>
            <a:ext cx="1739986" cy="76525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36000" tIns="46800" rIns="36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300" b="0" i="0" u="none" strike="noStrike" cap="none" normalizeH="0" baseline="0" dirty="0" smtClean="0">
                <a:ln>
                  <a:noFill/>
                </a:ln>
                <a:solidFill>
                  <a:schemeClr val="tx1"/>
                </a:solidFill>
                <a:effectLst/>
                <a:latin typeface="+mn-lt"/>
              </a:rPr>
              <a:t>val. recursive resolver</a:t>
            </a:r>
            <a:endParaRPr kumimoji="0" lang="en-US" sz="2300" b="0" i="0" u="none" strike="noStrike" cap="none" normalizeH="0" baseline="0" dirty="0">
              <a:ln>
                <a:noFill/>
              </a:ln>
              <a:solidFill>
                <a:schemeClr val="tx1"/>
              </a:solidFill>
              <a:effectLst/>
              <a:latin typeface="+mn-lt"/>
            </a:endParaRPr>
          </a:p>
        </p:txBody>
      </p:sp>
      <p:sp>
        <p:nvSpPr>
          <p:cNvPr id="3" name="Folded Corner 2"/>
          <p:cNvSpPr/>
          <p:nvPr/>
        </p:nvSpPr>
        <p:spPr bwMode="auto">
          <a:xfrm>
            <a:off x="6484262" y="2196415"/>
            <a:ext cx="1725888" cy="1745442"/>
          </a:xfrm>
          <a:prstGeom prst="foldedCorne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lang="en-US" sz="2000" b="0" dirty="0" smtClean="0">
                <a:latin typeface="+mn-lt"/>
              </a:rPr>
              <a:t>DNS servers</a:t>
            </a:r>
            <a:endParaRPr kumimoji="0" lang="en-US" sz="2000" b="0" i="0" strike="noStrike" cap="none" normalizeH="0" baseline="0" dirty="0" smtClean="0">
              <a:ln>
                <a:noFill/>
              </a:ln>
              <a:solidFill>
                <a:schemeClr val="tx1"/>
              </a:solidFill>
              <a:effectLst/>
              <a:latin typeface="+mn-lt"/>
            </a:endParaRPr>
          </a:p>
          <a:p>
            <a:pPr marL="177800" marR="0" indent="-177800" algn="l" defTabSz="914400" rtl="0" eaLnBrk="0" fontAlgn="base" latinLnBrk="0" hangingPunct="0">
              <a:lnSpc>
                <a:spcPct val="100000"/>
              </a:lnSpc>
              <a:spcBef>
                <a:spcPct val="0"/>
              </a:spcBef>
              <a:spcAft>
                <a:spcPct val="0"/>
              </a:spcAft>
              <a:buClrTx/>
              <a:buSzTx/>
              <a:buFont typeface="Arial"/>
              <a:buChar char="•"/>
              <a:tabLst/>
            </a:pPr>
            <a:r>
              <a:rPr kumimoji="0" lang="en-US" sz="2000" i="0" strike="noStrike" cap="none" normalizeH="0" baseline="0" dirty="0" smtClean="0">
                <a:ln>
                  <a:noFill/>
                </a:ln>
                <a:solidFill>
                  <a:schemeClr val="tx1"/>
                </a:solidFill>
                <a:effectLst/>
                <a:latin typeface="+mn-lt"/>
              </a:rPr>
              <a:t>NSD</a:t>
            </a:r>
          </a:p>
          <a:p>
            <a:pPr marL="177800" marR="0" indent="-177800" algn="l" defTabSz="914400" rtl="0" eaLnBrk="0" fontAlgn="base" latinLnBrk="0" hangingPunct="0">
              <a:lnSpc>
                <a:spcPct val="100000"/>
              </a:lnSpc>
              <a:spcBef>
                <a:spcPct val="0"/>
              </a:spcBef>
              <a:spcAft>
                <a:spcPct val="0"/>
              </a:spcAft>
              <a:buClrTx/>
              <a:buSzTx/>
              <a:buFont typeface="Arial"/>
              <a:buChar char="•"/>
              <a:tabLst/>
            </a:pPr>
            <a:r>
              <a:rPr lang="en-US" sz="2000" b="0" dirty="0" smtClean="0">
                <a:latin typeface="+mn-lt"/>
              </a:rPr>
              <a:t>BIND</a:t>
            </a:r>
          </a:p>
          <a:p>
            <a:pPr marL="177800" marR="0" indent="-177800" algn="l" defTabSz="914400" rtl="0" eaLnBrk="0" fontAlgn="base" latinLnBrk="0" hangingPunct="0">
              <a:lnSpc>
                <a:spcPct val="10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tx1"/>
                </a:solidFill>
                <a:effectLst/>
                <a:latin typeface="+mn-lt"/>
              </a:rPr>
              <a:t>Knot</a:t>
            </a:r>
          </a:p>
          <a:p>
            <a:pPr marL="177800" marR="0" indent="-177800" algn="l" defTabSz="914400" rtl="0" eaLnBrk="0" fontAlgn="base" latinLnBrk="0" hangingPunct="0">
              <a:lnSpc>
                <a:spcPct val="100000"/>
              </a:lnSpc>
              <a:spcBef>
                <a:spcPct val="0"/>
              </a:spcBef>
              <a:spcAft>
                <a:spcPct val="0"/>
              </a:spcAft>
              <a:buClrTx/>
              <a:buSzTx/>
              <a:buFont typeface="Arial"/>
              <a:buChar char="•"/>
              <a:tabLst/>
            </a:pPr>
            <a:r>
              <a:rPr lang="en-US" sz="2000" b="0" dirty="0" err="1" smtClean="0">
                <a:latin typeface="+mn-lt"/>
              </a:rPr>
              <a:t>PowerDNS</a:t>
            </a:r>
            <a:endParaRPr kumimoji="0" lang="en-US" sz="2000" b="0" i="0" u="none" strike="noStrike" cap="none" normalizeH="0" baseline="0" dirty="0">
              <a:ln>
                <a:noFill/>
              </a:ln>
              <a:solidFill>
                <a:schemeClr val="tx1"/>
              </a:solidFill>
              <a:effectLst/>
              <a:latin typeface="+mn-lt"/>
            </a:endParaRPr>
          </a:p>
        </p:txBody>
      </p:sp>
      <p:sp>
        <p:nvSpPr>
          <p:cNvPr id="28" name="Folded Corner 27"/>
          <p:cNvSpPr/>
          <p:nvPr/>
        </p:nvSpPr>
        <p:spPr bwMode="auto">
          <a:xfrm>
            <a:off x="3791569" y="2688639"/>
            <a:ext cx="1758142" cy="2009195"/>
          </a:xfrm>
          <a:prstGeom prst="foldedCorne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lang="en-US" sz="2000" b="0" dirty="0" smtClean="0">
                <a:latin typeface="+mn-lt"/>
              </a:rPr>
              <a:t>resolvers</a:t>
            </a:r>
          </a:p>
          <a:p>
            <a:pPr marL="177800" marR="0" indent="-177800" algn="l" defTabSz="914400" rtl="0" eaLnBrk="0" fontAlgn="base" latinLnBrk="0" hangingPunct="0">
              <a:lnSpc>
                <a:spcPct val="100000"/>
              </a:lnSpc>
              <a:spcBef>
                <a:spcPct val="0"/>
              </a:spcBef>
              <a:spcAft>
                <a:spcPct val="0"/>
              </a:spcAft>
              <a:buClrTx/>
              <a:buSzTx/>
              <a:buFont typeface="Arial"/>
              <a:buChar char="•"/>
              <a:tabLst/>
            </a:pPr>
            <a:r>
              <a:rPr lang="en-US" sz="2000" dirty="0" smtClean="0">
                <a:latin typeface="+mn-lt"/>
              </a:rPr>
              <a:t>Unbound</a:t>
            </a:r>
            <a:endParaRPr kumimoji="0" lang="en-US" sz="2000" i="0" strike="noStrike" cap="none" normalizeH="0" baseline="0" dirty="0" smtClean="0">
              <a:ln>
                <a:noFill/>
              </a:ln>
              <a:solidFill>
                <a:schemeClr val="tx1"/>
              </a:solidFill>
              <a:effectLst/>
              <a:latin typeface="+mn-lt"/>
            </a:endParaRPr>
          </a:p>
          <a:p>
            <a:pPr marL="177800" marR="0" indent="-177800" algn="l" defTabSz="914400" rtl="0" eaLnBrk="0" fontAlgn="base" latinLnBrk="0" hangingPunct="0">
              <a:lnSpc>
                <a:spcPct val="100000"/>
              </a:lnSpc>
              <a:spcBef>
                <a:spcPct val="0"/>
              </a:spcBef>
              <a:spcAft>
                <a:spcPct val="0"/>
              </a:spcAft>
              <a:buClrTx/>
              <a:buSzTx/>
              <a:buFont typeface="Arial"/>
              <a:buChar char="•"/>
              <a:tabLst/>
            </a:pPr>
            <a:r>
              <a:rPr lang="en-US" sz="2000" b="0" dirty="0" smtClean="0">
                <a:latin typeface="+mn-lt"/>
              </a:rPr>
              <a:t>BIND</a:t>
            </a:r>
          </a:p>
          <a:p>
            <a:pPr marL="177800" marR="0" indent="-177800" algn="l" defTabSz="914400" rtl="0" eaLnBrk="0" fontAlgn="base" latinLnBrk="0" hangingPunct="0">
              <a:lnSpc>
                <a:spcPct val="10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tx1"/>
                </a:solidFill>
                <a:effectLst/>
                <a:latin typeface="+mn-lt"/>
              </a:rPr>
              <a:t>Knot Resolver</a:t>
            </a:r>
          </a:p>
          <a:p>
            <a:pPr marL="177800" marR="0" indent="-177800" algn="l" defTabSz="914400" rtl="0" eaLnBrk="0" fontAlgn="base" latinLnBrk="0" hangingPunct="0">
              <a:lnSpc>
                <a:spcPct val="100000"/>
              </a:lnSpc>
              <a:spcBef>
                <a:spcPct val="0"/>
              </a:spcBef>
              <a:spcAft>
                <a:spcPct val="0"/>
              </a:spcAft>
              <a:buClrTx/>
              <a:buSzTx/>
              <a:buFont typeface="Arial"/>
              <a:buChar char="•"/>
              <a:tabLst/>
            </a:pPr>
            <a:r>
              <a:rPr lang="en-US" sz="2000" b="0" dirty="0" err="1" smtClean="0">
                <a:latin typeface="+mn-lt"/>
              </a:rPr>
              <a:t>PowerDNS</a:t>
            </a:r>
            <a:r>
              <a:rPr lang="en-US" sz="2000" b="0" dirty="0" smtClean="0">
                <a:latin typeface="+mn-lt"/>
              </a:rPr>
              <a:t> resolver</a:t>
            </a:r>
            <a:endParaRPr kumimoji="0" lang="en-US" sz="2000" b="0" i="0" u="none" strike="noStrike" cap="none" normalizeH="0" baseline="0" dirty="0">
              <a:ln>
                <a:noFill/>
              </a:ln>
              <a:solidFill>
                <a:schemeClr val="tx1"/>
              </a:solidFill>
              <a:effectLst/>
              <a:latin typeface="+mn-lt"/>
            </a:endParaRPr>
          </a:p>
        </p:txBody>
      </p:sp>
      <p:sp>
        <p:nvSpPr>
          <p:cNvPr id="29" name="Folded Corner 28"/>
          <p:cNvSpPr/>
          <p:nvPr/>
        </p:nvSpPr>
        <p:spPr bwMode="auto">
          <a:xfrm>
            <a:off x="1475549" y="4123019"/>
            <a:ext cx="1555951" cy="1516312"/>
          </a:xfrm>
          <a:prstGeom prst="foldedCorne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lang="en-US" sz="2000" b="0" dirty="0" smtClean="0">
                <a:latin typeface="+mn-lt"/>
              </a:rPr>
              <a:t>stub/app</a:t>
            </a:r>
          </a:p>
          <a:p>
            <a:pPr marL="177800" marR="0" indent="-177800" algn="l" defTabSz="914400" rtl="0" eaLnBrk="0" fontAlgn="base" latinLnBrk="0" hangingPunct="0">
              <a:lnSpc>
                <a:spcPct val="100000"/>
              </a:lnSpc>
              <a:spcBef>
                <a:spcPct val="0"/>
              </a:spcBef>
              <a:spcAft>
                <a:spcPct val="0"/>
              </a:spcAft>
              <a:buClrTx/>
              <a:buSzTx/>
              <a:buFont typeface="Arial"/>
              <a:buChar char="•"/>
              <a:tabLst/>
            </a:pPr>
            <a:r>
              <a:rPr lang="en-US" sz="2000" dirty="0" err="1" smtClean="0">
                <a:latin typeface="+mn-lt"/>
              </a:rPr>
              <a:t>getdns</a:t>
            </a:r>
            <a:r>
              <a:rPr lang="en-US" sz="2000" dirty="0" smtClean="0">
                <a:latin typeface="+mn-lt"/>
              </a:rPr>
              <a:t> API</a:t>
            </a:r>
          </a:p>
          <a:p>
            <a:pPr marL="177800" marR="0" indent="-177800" algn="l" defTabSz="914400" rtl="0" eaLnBrk="0" fontAlgn="base" latinLnBrk="0" hangingPunct="0">
              <a:lnSpc>
                <a:spcPct val="100000"/>
              </a:lnSpc>
              <a:spcBef>
                <a:spcPct val="0"/>
              </a:spcBef>
              <a:spcAft>
                <a:spcPct val="0"/>
              </a:spcAft>
              <a:buClrTx/>
              <a:buSzTx/>
              <a:buFont typeface="Arial"/>
              <a:buChar char="•"/>
              <a:tabLst/>
            </a:pPr>
            <a:r>
              <a:rPr kumimoji="0" lang="en-US" sz="2000" i="0" strike="noStrike" cap="none" normalizeH="0" baseline="0" dirty="0" err="1" smtClean="0">
                <a:ln>
                  <a:noFill/>
                </a:ln>
                <a:solidFill>
                  <a:schemeClr val="tx1"/>
                </a:solidFill>
                <a:effectLst/>
                <a:latin typeface="+mn-lt"/>
              </a:rPr>
              <a:t>ldns</a:t>
            </a:r>
            <a:endParaRPr kumimoji="0" lang="en-US" sz="2000" i="0" strike="noStrike" cap="none" normalizeH="0" baseline="0" dirty="0" smtClean="0">
              <a:ln>
                <a:noFill/>
              </a:ln>
              <a:solidFill>
                <a:schemeClr val="tx1"/>
              </a:solidFill>
              <a:effectLst/>
              <a:latin typeface="+mn-lt"/>
            </a:endParaRPr>
          </a:p>
        </p:txBody>
      </p:sp>
      <p:sp>
        <p:nvSpPr>
          <p:cNvPr id="30" name="Folded Corner 29"/>
          <p:cNvSpPr/>
          <p:nvPr/>
        </p:nvSpPr>
        <p:spPr bwMode="auto">
          <a:xfrm>
            <a:off x="6484262" y="4849765"/>
            <a:ext cx="1743124" cy="1516312"/>
          </a:xfrm>
          <a:prstGeom prst="foldedCorne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lang="en-US" sz="2000" b="0" dirty="0">
                <a:latin typeface="+mn-lt"/>
              </a:rPr>
              <a:t>p</a:t>
            </a:r>
            <a:r>
              <a:rPr lang="en-US" sz="2000" b="0" dirty="0" smtClean="0">
                <a:latin typeface="+mn-lt"/>
              </a:rPr>
              <a:t>rovisioning</a:t>
            </a:r>
          </a:p>
          <a:p>
            <a:pPr marL="177800" marR="0" indent="-177800" algn="l" defTabSz="914400" rtl="0" eaLnBrk="0" fontAlgn="base" latinLnBrk="0" hangingPunct="0">
              <a:lnSpc>
                <a:spcPct val="100000"/>
              </a:lnSpc>
              <a:spcBef>
                <a:spcPct val="0"/>
              </a:spcBef>
              <a:spcAft>
                <a:spcPct val="0"/>
              </a:spcAft>
              <a:buClrTx/>
              <a:buSzTx/>
              <a:buFont typeface="Arial"/>
              <a:buChar char="•"/>
              <a:tabLst/>
            </a:pPr>
            <a:r>
              <a:rPr lang="en-US" sz="2000" dirty="0" err="1" smtClean="0">
                <a:latin typeface="+mn-lt"/>
              </a:rPr>
              <a:t>OpenDNSSEC</a:t>
            </a:r>
            <a:endParaRPr lang="en-US" sz="2000" dirty="0" smtClean="0">
              <a:latin typeface="+mn-lt"/>
            </a:endParaRPr>
          </a:p>
        </p:txBody>
      </p:sp>
    </p:spTree>
    <p:extLst>
      <p:ext uri="{BB962C8B-B14F-4D97-AF65-F5344CB8AC3E}">
        <p14:creationId xmlns:p14="http://schemas.microsoft.com/office/powerpoint/2010/main" val="2614361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DNSSEC, DANE and new DPRIVE bring  security to next level</a:t>
            </a:r>
          </a:p>
          <a:p>
            <a:r>
              <a:rPr lang="en-US" dirty="0" smtClean="0"/>
              <a:t>Deploy DNSSEC!</a:t>
            </a:r>
          </a:p>
          <a:p>
            <a:pPr lvl="1"/>
            <a:r>
              <a:rPr lang="en-US" dirty="0" smtClean="0"/>
              <a:t>not trivial, but open source deploy and provisioning tools are available</a:t>
            </a:r>
          </a:p>
          <a:p>
            <a:pPr lvl="1"/>
            <a:r>
              <a:rPr lang="en-US" dirty="0" smtClean="0"/>
              <a:t>DANE and DPRIVE for “free” with DNSSEC</a:t>
            </a:r>
          </a:p>
          <a:p>
            <a:r>
              <a:rPr lang="en-US" dirty="0" smtClean="0"/>
              <a:t>Encrypt all in face of privacy and confidentiality (RFC 7624)</a:t>
            </a:r>
            <a:endParaRPr lang="en-US" dirty="0"/>
          </a:p>
        </p:txBody>
      </p:sp>
    </p:spTree>
    <p:extLst>
      <p:ext uri="{BB962C8B-B14F-4D97-AF65-F5344CB8AC3E}">
        <p14:creationId xmlns:p14="http://schemas.microsoft.com/office/powerpoint/2010/main" val="8139698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NLnet Labs</a:t>
            </a:r>
            <a:endParaRPr lang="en-US" dirty="0"/>
          </a:p>
        </p:txBody>
      </p:sp>
      <p:sp>
        <p:nvSpPr>
          <p:cNvPr id="3" name="Content Placeholder 2"/>
          <p:cNvSpPr>
            <a:spLocks noGrp="1"/>
          </p:cNvSpPr>
          <p:nvPr>
            <p:ph idx="1"/>
          </p:nvPr>
        </p:nvSpPr>
        <p:spPr/>
        <p:txBody>
          <a:bodyPr/>
          <a:lstStyle/>
          <a:p>
            <a:r>
              <a:rPr lang="en-US" dirty="0" smtClean="0"/>
              <a:t>Not-for-profit R&amp;D company</a:t>
            </a:r>
          </a:p>
          <a:p>
            <a:pPr lvl="1"/>
            <a:r>
              <a:rPr lang="en-US" dirty="0" smtClean="0"/>
              <a:t>open standards</a:t>
            </a:r>
          </a:p>
          <a:p>
            <a:pPr lvl="1"/>
            <a:r>
              <a:rPr lang="en-US" dirty="0" smtClean="0"/>
              <a:t>open source software</a:t>
            </a:r>
          </a:p>
          <a:p>
            <a:pPr lvl="1"/>
            <a:r>
              <a:rPr lang="en-US" dirty="0" smtClean="0"/>
              <a:t>innovation &amp; expertise for benefit of open Internet</a:t>
            </a:r>
          </a:p>
          <a:p>
            <a:r>
              <a:rPr lang="en-US" dirty="0" smtClean="0"/>
              <a:t>Mission &amp; goal</a:t>
            </a:r>
          </a:p>
          <a:p>
            <a:pPr lvl="1"/>
            <a:r>
              <a:rPr lang="en-US" dirty="0" smtClean="0"/>
              <a:t>contribute to bridge gap between research and </a:t>
            </a:r>
            <a:r>
              <a:rPr lang="en-US" dirty="0"/>
              <a:t>practical </a:t>
            </a:r>
            <a:r>
              <a:rPr lang="en-US" dirty="0" smtClean="0"/>
              <a:t>deployments</a:t>
            </a:r>
          </a:p>
          <a:p>
            <a:pPr marL="714375" lvl="1" indent="0">
              <a:buNone/>
            </a:pPr>
            <a:r>
              <a:rPr lang="en-US" sz="2400" dirty="0">
                <a:hlinkClick r:id="rId2"/>
              </a:rPr>
              <a:t>https://www.nlnetlabs.nl/labs/mission</a:t>
            </a:r>
            <a:r>
              <a:rPr lang="en-US" sz="2400" dirty="0" smtClean="0">
                <a:hlinkClick r:id="rId2"/>
              </a:rPr>
              <a:t>/</a:t>
            </a:r>
            <a:endParaRPr lang="en-US" sz="2400" dirty="0"/>
          </a:p>
        </p:txBody>
      </p:sp>
    </p:spTree>
    <p:extLst>
      <p:ext uri="{BB962C8B-B14F-4D97-AF65-F5344CB8AC3E}">
        <p14:creationId xmlns:p14="http://schemas.microsoft.com/office/powerpoint/2010/main" val="7601771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NLnet Labs cont’d</a:t>
            </a:r>
            <a:endParaRPr lang="en-US" dirty="0"/>
          </a:p>
        </p:txBody>
      </p:sp>
      <p:sp>
        <p:nvSpPr>
          <p:cNvPr id="3" name="Content Placeholder 2"/>
          <p:cNvSpPr>
            <a:spLocks noGrp="1"/>
          </p:cNvSpPr>
          <p:nvPr>
            <p:ph idx="1"/>
          </p:nvPr>
        </p:nvSpPr>
        <p:spPr>
          <a:xfrm>
            <a:off x="582041" y="1981199"/>
            <a:ext cx="7976611" cy="4382337"/>
          </a:xfrm>
        </p:spPr>
        <p:txBody>
          <a:bodyPr>
            <a:normAutofit lnSpcReduction="10000"/>
          </a:bodyPr>
          <a:lstStyle/>
          <a:p>
            <a:r>
              <a:rPr lang="en-US" dirty="0" smtClean="0"/>
              <a:t>Open source software</a:t>
            </a:r>
          </a:p>
          <a:p>
            <a:pPr lvl="1"/>
            <a:r>
              <a:rPr lang="en-US" dirty="0" smtClean="0"/>
              <a:t>infrastructure: NSD, Unbound</a:t>
            </a:r>
          </a:p>
          <a:p>
            <a:pPr lvl="1"/>
            <a:r>
              <a:rPr lang="en-US" dirty="0" smtClean="0"/>
              <a:t>provisioning: </a:t>
            </a:r>
            <a:r>
              <a:rPr lang="en-US" dirty="0" err="1" smtClean="0"/>
              <a:t>OpenDNSSEC</a:t>
            </a:r>
            <a:r>
              <a:rPr lang="en-US" dirty="0" smtClean="0"/>
              <a:t>, </a:t>
            </a:r>
            <a:r>
              <a:rPr lang="is-IS" dirty="0" smtClean="0"/>
              <a:t>…</a:t>
            </a:r>
            <a:endParaRPr lang="en-US" dirty="0" smtClean="0"/>
          </a:p>
          <a:p>
            <a:pPr lvl="1"/>
            <a:r>
              <a:rPr lang="en-US" dirty="0" smtClean="0"/>
              <a:t>libraries: </a:t>
            </a:r>
            <a:r>
              <a:rPr lang="en-US" dirty="0" err="1" smtClean="0"/>
              <a:t>getdns</a:t>
            </a:r>
            <a:r>
              <a:rPr lang="en-US" dirty="0" smtClean="0"/>
              <a:t> API, </a:t>
            </a:r>
            <a:r>
              <a:rPr lang="en-US" dirty="0" err="1" smtClean="0"/>
              <a:t>ldns</a:t>
            </a:r>
            <a:endParaRPr lang="en-US" dirty="0" smtClean="0"/>
          </a:p>
          <a:p>
            <a:r>
              <a:rPr lang="en-US" dirty="0" smtClean="0"/>
              <a:t>Community activities</a:t>
            </a:r>
          </a:p>
          <a:p>
            <a:pPr lvl="1"/>
            <a:r>
              <a:rPr lang="en-US" dirty="0" smtClean="0"/>
              <a:t>standards: IETF</a:t>
            </a:r>
            <a:r>
              <a:rPr lang="en-US" dirty="0"/>
              <a:t> </a:t>
            </a:r>
            <a:r>
              <a:rPr lang="en-US" dirty="0" smtClean="0"/>
              <a:t>(drafts and RFCs)</a:t>
            </a:r>
          </a:p>
          <a:p>
            <a:pPr lvl="1"/>
            <a:r>
              <a:rPr lang="en-US" dirty="0" smtClean="0"/>
              <a:t>research &amp; operational insights: RIPE</a:t>
            </a:r>
            <a:r>
              <a:rPr lang="en-US" smtClean="0"/>
              <a:t>, </a:t>
            </a:r>
            <a:r>
              <a:rPr lang="en-US" smtClean="0"/>
              <a:t>DNS OARC, </a:t>
            </a:r>
            <a:r>
              <a:rPr lang="is-IS" dirty="0" smtClean="0"/>
              <a:t>…</a:t>
            </a:r>
          </a:p>
          <a:p>
            <a:pPr lvl="1"/>
            <a:r>
              <a:rPr lang="is-IS" dirty="0" smtClean="0"/>
              <a:t>policy and governance: ICANN, ... </a:t>
            </a:r>
            <a:endParaRPr lang="en-US" dirty="0"/>
          </a:p>
        </p:txBody>
      </p:sp>
    </p:spTree>
    <p:extLst>
      <p:ext uri="{BB962C8B-B14F-4D97-AF65-F5344CB8AC3E}">
        <p14:creationId xmlns:p14="http://schemas.microsoft.com/office/powerpoint/2010/main" val="11514340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From the Ground Up Security</a:t>
            </a:r>
            <a:endParaRPr lang="en-US" dirty="0"/>
          </a:p>
        </p:txBody>
      </p:sp>
      <p:sp>
        <p:nvSpPr>
          <p:cNvPr id="5" name="Text Placeholder 4"/>
          <p:cNvSpPr>
            <a:spLocks noGrp="1"/>
          </p:cNvSpPr>
          <p:nvPr>
            <p:ph type="body" idx="1"/>
          </p:nvPr>
        </p:nvSpPr>
        <p:spPr/>
        <p:txBody>
          <a:bodyPr/>
          <a:lstStyle/>
          <a:p>
            <a:r>
              <a:rPr lang="en-US" dirty="0" smtClean="0"/>
              <a:t>How DNS(SEC) provides building blocks for security and privacy</a:t>
            </a:r>
            <a:endParaRPr lang="en-US" dirty="0"/>
          </a:p>
        </p:txBody>
      </p:sp>
    </p:spTree>
    <p:extLst>
      <p:ext uri="{BB962C8B-B14F-4D97-AF65-F5344CB8AC3E}">
        <p14:creationId xmlns:p14="http://schemas.microsoft.com/office/powerpoint/2010/main" val="8294860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Use-/Showcase Scenarios </a:t>
            </a:r>
            <a:endParaRPr lang="en-US" dirty="0"/>
          </a:p>
        </p:txBody>
      </p:sp>
      <p:sp>
        <p:nvSpPr>
          <p:cNvPr id="3" name="Content Placeholder 2"/>
          <p:cNvSpPr>
            <a:spLocks noGrp="1"/>
          </p:cNvSpPr>
          <p:nvPr>
            <p:ph idx="1"/>
          </p:nvPr>
        </p:nvSpPr>
        <p:spPr/>
        <p:txBody>
          <a:bodyPr/>
          <a:lstStyle/>
          <a:p>
            <a:pPr marL="0" indent="0">
              <a:buNone/>
            </a:pPr>
            <a:r>
              <a:rPr lang="en-US" dirty="0" smtClean="0"/>
              <a:t>End-to-end authenticated and secured/encrypted communication</a:t>
            </a:r>
          </a:p>
          <a:p>
            <a:r>
              <a:rPr lang="en-US" dirty="0" smtClean="0"/>
              <a:t>Secure customer interaction in web portal</a:t>
            </a:r>
          </a:p>
          <a:p>
            <a:r>
              <a:rPr lang="en-US" dirty="0"/>
              <a:t>S</a:t>
            </a:r>
            <a:r>
              <a:rPr lang="en-US" dirty="0" smtClean="0"/>
              <a:t>ecure email</a:t>
            </a:r>
          </a:p>
          <a:p>
            <a:r>
              <a:rPr lang="en-US" dirty="0"/>
              <a:t>I</a:t>
            </a:r>
            <a:r>
              <a:rPr lang="en-US" dirty="0" smtClean="0"/>
              <a:t>nstant messages/chat with OTR </a:t>
            </a:r>
          </a:p>
          <a:p>
            <a:r>
              <a:rPr lang="is-IS" dirty="0" smtClean="0"/>
              <a:t>…</a:t>
            </a:r>
            <a:endParaRPr lang="en-US" dirty="0"/>
          </a:p>
        </p:txBody>
      </p:sp>
      <p:sp>
        <p:nvSpPr>
          <p:cNvPr id="4" name="TextBox 3"/>
          <p:cNvSpPr txBox="1"/>
          <p:nvPr/>
        </p:nvSpPr>
        <p:spPr>
          <a:xfrm>
            <a:off x="1375734" y="768357"/>
            <a:ext cx="877163" cy="923330"/>
          </a:xfrm>
          <a:prstGeom prst="rect">
            <a:avLst/>
          </a:prstGeom>
          <a:noFill/>
        </p:spPr>
        <p:txBody>
          <a:bodyPr wrap="none" rtlCol="0">
            <a:spAutoFit/>
          </a:bodyPr>
          <a:lstStyle/>
          <a:p>
            <a:r>
              <a:rPr lang="en-US" sz="5400" dirty="0" smtClean="0">
                <a:solidFill>
                  <a:srgbClr val="FF0000"/>
                </a:solidFill>
              </a:rPr>
              <a:t>✘</a:t>
            </a:r>
            <a:endParaRPr lang="en-US" sz="5400" dirty="0">
              <a:solidFill>
                <a:srgbClr val="FF0000"/>
              </a:solidFill>
            </a:endParaRPr>
          </a:p>
        </p:txBody>
      </p:sp>
    </p:spTree>
    <p:extLst>
      <p:ext uri="{BB962C8B-B14F-4D97-AF65-F5344CB8AC3E}">
        <p14:creationId xmlns:p14="http://schemas.microsoft.com/office/powerpoint/2010/main" val="24273922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Customer–Web Portal Interaction</a:t>
            </a:r>
            <a:endParaRPr lang="en-US" dirty="0"/>
          </a:p>
        </p:txBody>
      </p:sp>
      <p:sp>
        <p:nvSpPr>
          <p:cNvPr id="4" name="Rectangle 3"/>
          <p:cNvSpPr/>
          <p:nvPr/>
        </p:nvSpPr>
        <p:spPr bwMode="auto">
          <a:xfrm>
            <a:off x="1018572" y="3712002"/>
            <a:ext cx="1415418" cy="160080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68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mn-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host</a:t>
            </a:r>
            <a:endParaRPr kumimoji="0" lang="en-US" sz="2400" b="0" i="0" u="none" strike="noStrike" cap="none" normalizeH="0" baseline="0" dirty="0">
              <a:ln>
                <a:noFill/>
              </a:ln>
              <a:solidFill>
                <a:schemeClr val="tx1"/>
              </a:solidFill>
              <a:effectLst/>
              <a:latin typeface="+mn-lt"/>
            </a:endParaRPr>
          </a:p>
        </p:txBody>
      </p:sp>
      <p:sp>
        <p:nvSpPr>
          <p:cNvPr id="5" name="Oval 4"/>
          <p:cNvSpPr/>
          <p:nvPr/>
        </p:nvSpPr>
        <p:spPr bwMode="auto">
          <a:xfrm>
            <a:off x="1097940" y="3936910"/>
            <a:ext cx="1256680" cy="727639"/>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smtClean="0">
                <a:ln>
                  <a:noFill/>
                </a:ln>
                <a:solidFill>
                  <a:schemeClr val="tx1"/>
                </a:solidFill>
                <a:effectLst/>
                <a:latin typeface="+mn-lt"/>
              </a:rPr>
              <a:t>browser</a:t>
            </a:r>
            <a:endParaRPr kumimoji="0" lang="en-US" sz="1800" b="0" u="none" strike="noStrike" cap="none" normalizeH="0" baseline="0" dirty="0">
              <a:ln>
                <a:noFill/>
              </a:ln>
              <a:solidFill>
                <a:schemeClr val="tx1"/>
              </a:solidFill>
              <a:effectLst/>
              <a:latin typeface="+mn-lt"/>
            </a:endParaRPr>
          </a:p>
        </p:txBody>
      </p:sp>
      <p:sp>
        <p:nvSpPr>
          <p:cNvPr id="8" name="Rounded Rectangle 7"/>
          <p:cNvSpPr/>
          <p:nvPr/>
        </p:nvSpPr>
        <p:spPr bwMode="auto">
          <a:xfrm>
            <a:off x="6772843" y="22100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9" name="Rounded Rectangle 8"/>
          <p:cNvSpPr/>
          <p:nvPr/>
        </p:nvSpPr>
        <p:spPr bwMode="auto">
          <a:xfrm>
            <a:off x="6925243" y="23624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10" name="Rounded Rectangle 9"/>
          <p:cNvSpPr/>
          <p:nvPr/>
        </p:nvSpPr>
        <p:spPr bwMode="auto">
          <a:xfrm>
            <a:off x="7077643" y="2514870"/>
            <a:ext cx="873062" cy="45677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charset="0"/>
            </a:endParaRPr>
          </a:p>
        </p:txBody>
      </p:sp>
      <p:sp>
        <p:nvSpPr>
          <p:cNvPr id="11" name="Rectangle 10"/>
          <p:cNvSpPr/>
          <p:nvPr/>
        </p:nvSpPr>
        <p:spPr bwMode="auto">
          <a:xfrm>
            <a:off x="5952694" y="4227964"/>
            <a:ext cx="1693211" cy="177279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web portal</a:t>
            </a:r>
            <a:endParaRPr kumimoji="0" lang="en-US" sz="2400" b="0" i="0" u="none" strike="noStrike" cap="none" normalizeH="0" baseline="0" dirty="0">
              <a:ln>
                <a:noFill/>
              </a:ln>
              <a:solidFill>
                <a:schemeClr val="tx1"/>
              </a:solidFill>
              <a:effectLst/>
              <a:latin typeface="+mn-lt"/>
            </a:endParaRPr>
          </a:p>
        </p:txBody>
      </p:sp>
      <p:cxnSp>
        <p:nvCxnSpPr>
          <p:cNvPr id="13" name="Straight Arrow Connector 12"/>
          <p:cNvCxnSpPr/>
          <p:nvPr/>
        </p:nvCxnSpPr>
        <p:spPr bwMode="auto">
          <a:xfrm flipV="1">
            <a:off x="2433990" y="3374642"/>
            <a:ext cx="1375734" cy="5622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flipH="1">
            <a:off x="2433990" y="3553244"/>
            <a:ext cx="1375734" cy="5688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TextBox 15"/>
          <p:cNvSpPr txBox="1"/>
          <p:nvPr/>
        </p:nvSpPr>
        <p:spPr>
          <a:xfrm rot="20286434">
            <a:off x="2321597" y="3317248"/>
            <a:ext cx="1599817" cy="338554"/>
          </a:xfrm>
          <a:prstGeom prst="rect">
            <a:avLst/>
          </a:prstGeom>
          <a:noFill/>
        </p:spPr>
        <p:txBody>
          <a:bodyPr wrap="none" rtlCol="0">
            <a:spAutoFit/>
          </a:bodyPr>
          <a:lstStyle/>
          <a:p>
            <a:r>
              <a:rPr lang="en-US" sz="1600" b="0" dirty="0" err="1" smtClean="0">
                <a:latin typeface="+mn-lt"/>
              </a:rPr>
              <a:t>portal.acme.com</a:t>
            </a:r>
            <a:endParaRPr lang="en-US" sz="1600" b="0" dirty="0">
              <a:latin typeface="+mn-lt"/>
            </a:endParaRPr>
          </a:p>
        </p:txBody>
      </p:sp>
      <p:cxnSp>
        <p:nvCxnSpPr>
          <p:cNvPr id="18" name="Straight Arrow Connector 17"/>
          <p:cNvCxnSpPr>
            <a:endCxn id="8" idx="1"/>
          </p:cNvCxnSpPr>
          <p:nvPr/>
        </p:nvCxnSpPr>
        <p:spPr bwMode="auto">
          <a:xfrm flipV="1">
            <a:off x="5549710" y="2438459"/>
            <a:ext cx="1223133" cy="552688"/>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9" name="Straight Arrow Connector 18"/>
          <p:cNvCxnSpPr>
            <a:endCxn id="9" idx="1"/>
          </p:cNvCxnSpPr>
          <p:nvPr/>
        </p:nvCxnSpPr>
        <p:spPr bwMode="auto">
          <a:xfrm flipV="1">
            <a:off x="5549710" y="2590859"/>
            <a:ext cx="1375533" cy="637396"/>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28" name="Straight Arrow Connector 27"/>
          <p:cNvCxnSpPr>
            <a:endCxn id="10" idx="1"/>
          </p:cNvCxnSpPr>
          <p:nvPr/>
        </p:nvCxnSpPr>
        <p:spPr bwMode="auto">
          <a:xfrm flipV="1">
            <a:off x="5549710" y="2743259"/>
            <a:ext cx="1527933" cy="708015"/>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32" name="TextBox 31"/>
          <p:cNvSpPr txBox="1"/>
          <p:nvPr/>
        </p:nvSpPr>
        <p:spPr>
          <a:xfrm rot="20127304">
            <a:off x="5728408" y="2474502"/>
            <a:ext cx="595335" cy="338554"/>
          </a:xfrm>
          <a:prstGeom prst="rect">
            <a:avLst/>
          </a:prstGeom>
          <a:noFill/>
        </p:spPr>
        <p:txBody>
          <a:bodyPr wrap="none" rtlCol="0">
            <a:spAutoFit/>
          </a:bodyPr>
          <a:lstStyle/>
          <a:p>
            <a:r>
              <a:rPr lang="en-US" sz="1600" b="0" dirty="0" smtClean="0">
                <a:latin typeface="+mn-lt"/>
              </a:rPr>
              <a:t>com.</a:t>
            </a:r>
            <a:endParaRPr lang="en-US" sz="1600" b="0" dirty="0">
              <a:latin typeface="+mn-lt"/>
            </a:endParaRPr>
          </a:p>
        </p:txBody>
      </p:sp>
      <p:sp>
        <p:nvSpPr>
          <p:cNvPr id="34" name="TextBox 33"/>
          <p:cNvSpPr txBox="1"/>
          <p:nvPr/>
        </p:nvSpPr>
        <p:spPr>
          <a:xfrm rot="20127304">
            <a:off x="5887634" y="2600442"/>
            <a:ext cx="687508" cy="338554"/>
          </a:xfrm>
          <a:prstGeom prst="rect">
            <a:avLst/>
          </a:prstGeom>
          <a:noFill/>
        </p:spPr>
        <p:txBody>
          <a:bodyPr wrap="none" rtlCol="0">
            <a:spAutoFit/>
          </a:bodyPr>
          <a:lstStyle/>
          <a:p>
            <a:r>
              <a:rPr lang="en-US" sz="1600" b="0" dirty="0" smtClean="0">
                <a:latin typeface="+mn-lt"/>
              </a:rPr>
              <a:t>acme.</a:t>
            </a:r>
            <a:endParaRPr lang="en-US" sz="1600" b="0" dirty="0">
              <a:latin typeface="+mn-lt"/>
            </a:endParaRPr>
          </a:p>
        </p:txBody>
      </p:sp>
      <p:sp>
        <p:nvSpPr>
          <p:cNvPr id="35" name="TextBox 34"/>
          <p:cNvSpPr txBox="1"/>
          <p:nvPr/>
        </p:nvSpPr>
        <p:spPr>
          <a:xfrm rot="20127304">
            <a:off x="6067649" y="2726382"/>
            <a:ext cx="738103" cy="338554"/>
          </a:xfrm>
          <a:prstGeom prst="rect">
            <a:avLst/>
          </a:prstGeom>
          <a:noFill/>
        </p:spPr>
        <p:txBody>
          <a:bodyPr wrap="none" rtlCol="0">
            <a:spAutoFit/>
          </a:bodyPr>
          <a:lstStyle/>
          <a:p>
            <a:r>
              <a:rPr lang="en-US" sz="1600" b="0" dirty="0" smtClean="0">
                <a:latin typeface="+mn-lt"/>
              </a:rPr>
              <a:t>portal.</a:t>
            </a:r>
            <a:endParaRPr lang="en-US" sz="1600" b="0" dirty="0">
              <a:latin typeface="+mn-lt"/>
            </a:endParaRPr>
          </a:p>
        </p:txBody>
      </p:sp>
      <p:sp>
        <p:nvSpPr>
          <p:cNvPr id="36" name="TextBox 35"/>
          <p:cNvSpPr txBox="1"/>
          <p:nvPr/>
        </p:nvSpPr>
        <p:spPr>
          <a:xfrm rot="20286434">
            <a:off x="2729072" y="3713618"/>
            <a:ext cx="1036762" cy="338554"/>
          </a:xfrm>
          <a:prstGeom prst="rect">
            <a:avLst/>
          </a:prstGeom>
          <a:noFill/>
        </p:spPr>
        <p:txBody>
          <a:bodyPr wrap="none" rtlCol="0">
            <a:spAutoFit/>
          </a:bodyPr>
          <a:lstStyle/>
          <a:p>
            <a:r>
              <a:rPr lang="en-US" sz="1600" b="0" dirty="0" smtClean="0">
                <a:latin typeface="+mn-lt"/>
              </a:rPr>
              <a:t>IP address</a:t>
            </a:r>
            <a:endParaRPr lang="en-US" sz="1600" b="0" dirty="0">
              <a:latin typeface="+mn-lt"/>
            </a:endParaRPr>
          </a:p>
        </p:txBody>
      </p:sp>
      <p:sp>
        <p:nvSpPr>
          <p:cNvPr id="37" name="TextBox 36"/>
          <p:cNvSpPr txBox="1"/>
          <p:nvPr/>
        </p:nvSpPr>
        <p:spPr>
          <a:xfrm>
            <a:off x="6324341" y="6000758"/>
            <a:ext cx="1036762" cy="338554"/>
          </a:xfrm>
          <a:prstGeom prst="rect">
            <a:avLst/>
          </a:prstGeom>
          <a:noFill/>
        </p:spPr>
        <p:txBody>
          <a:bodyPr wrap="none" rtlCol="0">
            <a:spAutoFit/>
          </a:bodyPr>
          <a:lstStyle/>
          <a:p>
            <a:r>
              <a:rPr lang="en-US" sz="1600" b="0" dirty="0" smtClean="0">
                <a:latin typeface="+mn-lt"/>
              </a:rPr>
              <a:t>IP address</a:t>
            </a:r>
            <a:endParaRPr lang="en-US" sz="1600" b="0" dirty="0">
              <a:latin typeface="+mn-lt"/>
            </a:endParaRPr>
          </a:p>
        </p:txBody>
      </p:sp>
      <p:cxnSp>
        <p:nvCxnSpPr>
          <p:cNvPr id="39" name="Straight Arrow Connector 38"/>
          <p:cNvCxnSpPr/>
          <p:nvPr/>
        </p:nvCxnSpPr>
        <p:spPr bwMode="auto">
          <a:xfrm>
            <a:off x="2433990" y="4836535"/>
            <a:ext cx="3518704"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40" name="TextBox 39"/>
          <p:cNvSpPr txBox="1"/>
          <p:nvPr/>
        </p:nvSpPr>
        <p:spPr>
          <a:xfrm>
            <a:off x="3672361" y="4849765"/>
            <a:ext cx="1035660" cy="338554"/>
          </a:xfrm>
          <a:prstGeom prst="rect">
            <a:avLst/>
          </a:prstGeom>
          <a:noFill/>
        </p:spPr>
        <p:txBody>
          <a:bodyPr wrap="none" rtlCol="0">
            <a:spAutoFit/>
          </a:bodyPr>
          <a:lstStyle/>
          <a:p>
            <a:r>
              <a:rPr lang="en-US" sz="1600" b="0" dirty="0" smtClean="0">
                <a:latin typeface="+mn-lt"/>
              </a:rPr>
              <a:t>http/https</a:t>
            </a:r>
            <a:endParaRPr lang="en-US" sz="1600" b="0" dirty="0">
              <a:latin typeface="+mn-lt"/>
            </a:endParaRPr>
          </a:p>
        </p:txBody>
      </p:sp>
      <p:sp>
        <p:nvSpPr>
          <p:cNvPr id="41" name="Oval 40"/>
          <p:cNvSpPr/>
          <p:nvPr/>
        </p:nvSpPr>
        <p:spPr bwMode="auto">
          <a:xfrm>
            <a:off x="6224817" y="4769323"/>
            <a:ext cx="1235809" cy="727639"/>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smtClean="0">
                <a:ln>
                  <a:noFill/>
                </a:ln>
                <a:solidFill>
                  <a:schemeClr val="tx1"/>
                </a:solidFill>
                <a:effectLst/>
                <a:latin typeface="+mn-lt"/>
              </a:rPr>
              <a:t>http server</a:t>
            </a:r>
            <a:endParaRPr kumimoji="0" lang="en-US" sz="1800" b="0" u="none" strike="noStrike" cap="none" normalizeH="0" baseline="0" dirty="0">
              <a:ln>
                <a:noFill/>
              </a:ln>
              <a:solidFill>
                <a:schemeClr val="tx1"/>
              </a:solidFill>
              <a:effectLst/>
              <a:latin typeface="+mn-lt"/>
            </a:endParaRPr>
          </a:p>
        </p:txBody>
      </p:sp>
      <p:sp>
        <p:nvSpPr>
          <p:cNvPr id="42" name="TextBox 41"/>
          <p:cNvSpPr txBox="1"/>
          <p:nvPr/>
        </p:nvSpPr>
        <p:spPr>
          <a:xfrm>
            <a:off x="1031042" y="3262189"/>
            <a:ext cx="1402948" cy="461665"/>
          </a:xfrm>
          <a:prstGeom prst="rect">
            <a:avLst/>
          </a:prstGeom>
          <a:noFill/>
        </p:spPr>
        <p:txBody>
          <a:bodyPr wrap="none" rtlCol="0">
            <a:spAutoFit/>
          </a:bodyPr>
          <a:lstStyle/>
          <a:p>
            <a:pPr algn="ctr"/>
            <a:r>
              <a:rPr lang="en-US" b="0" dirty="0" smtClean="0">
                <a:latin typeface="+mn-lt"/>
              </a:rPr>
              <a:t>customer</a:t>
            </a:r>
            <a:endParaRPr lang="en-US" b="0" dirty="0">
              <a:latin typeface="+mn-lt"/>
            </a:endParaRPr>
          </a:p>
        </p:txBody>
      </p:sp>
      <p:sp>
        <p:nvSpPr>
          <p:cNvPr id="43" name="TextBox 42"/>
          <p:cNvSpPr txBox="1"/>
          <p:nvPr/>
        </p:nvSpPr>
        <p:spPr>
          <a:xfrm>
            <a:off x="6494820" y="1829113"/>
            <a:ext cx="1732566" cy="338554"/>
          </a:xfrm>
          <a:prstGeom prst="rect">
            <a:avLst/>
          </a:prstGeom>
          <a:noFill/>
        </p:spPr>
        <p:txBody>
          <a:bodyPr wrap="none" rtlCol="0">
            <a:spAutoFit/>
          </a:bodyPr>
          <a:lstStyle/>
          <a:p>
            <a:r>
              <a:rPr lang="en-US" sz="1600" b="0" dirty="0" err="1" smtClean="0">
                <a:latin typeface="+mn-lt"/>
              </a:rPr>
              <a:t>auth</a:t>
            </a:r>
            <a:r>
              <a:rPr lang="en-US" sz="1600" b="0" dirty="0" smtClean="0">
                <a:latin typeface="+mn-lt"/>
              </a:rPr>
              <a:t> name servers</a:t>
            </a:r>
            <a:endParaRPr lang="en-US" sz="1600" b="0" dirty="0">
              <a:latin typeface="+mn-lt"/>
            </a:endParaRPr>
          </a:p>
        </p:txBody>
      </p:sp>
      <p:sp>
        <p:nvSpPr>
          <p:cNvPr id="44" name="Rounded Rectangle 43"/>
          <p:cNvSpPr/>
          <p:nvPr/>
        </p:nvSpPr>
        <p:spPr bwMode="auto">
          <a:xfrm>
            <a:off x="3809724" y="2938227"/>
            <a:ext cx="1739986" cy="76525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36000" tIns="46800" rIns="36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n-lt"/>
              </a:rPr>
              <a:t>full recursive resolver</a:t>
            </a:r>
            <a:endParaRPr kumimoji="0" lang="en-US"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1343692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Spoofing</a:t>
            </a:r>
            <a:endParaRPr lang="en-US" dirty="0"/>
          </a:p>
        </p:txBody>
      </p:sp>
      <p:sp>
        <p:nvSpPr>
          <p:cNvPr id="3" name="Content Placeholder 2"/>
          <p:cNvSpPr>
            <a:spLocks noGrp="1"/>
          </p:cNvSpPr>
          <p:nvPr>
            <p:ph idx="1"/>
          </p:nvPr>
        </p:nvSpPr>
        <p:spPr/>
        <p:txBody>
          <a:bodyPr>
            <a:normAutofit/>
          </a:bodyPr>
          <a:lstStyle/>
          <a:p>
            <a:r>
              <a:rPr lang="en-US" sz="2800" dirty="0" smtClean="0"/>
              <a:t>DNS Spoofing by cache poisoning</a:t>
            </a:r>
          </a:p>
          <a:p>
            <a:pPr lvl="1"/>
            <a:r>
              <a:rPr lang="en-US" sz="2400" dirty="0"/>
              <a:t>a</a:t>
            </a:r>
            <a:r>
              <a:rPr lang="en-US" sz="2400" dirty="0" smtClean="0"/>
              <a:t>ttacker flood </a:t>
            </a:r>
            <a:r>
              <a:rPr lang="en-US" sz="2400" dirty="0"/>
              <a:t>a DNS resolver with phony information with bogus DNS </a:t>
            </a:r>
            <a:r>
              <a:rPr lang="en-US" sz="2400" dirty="0" smtClean="0"/>
              <a:t>results</a:t>
            </a:r>
          </a:p>
          <a:p>
            <a:pPr lvl="1"/>
            <a:r>
              <a:rPr lang="en-US" sz="2400" dirty="0" smtClean="0"/>
              <a:t>by the law of large numbers, these </a:t>
            </a:r>
            <a:r>
              <a:rPr lang="en-US" sz="2400" dirty="0"/>
              <a:t>attacks get a match </a:t>
            </a:r>
            <a:r>
              <a:rPr lang="en-US" sz="2400" dirty="0" smtClean="0"/>
              <a:t>and </a:t>
            </a:r>
            <a:r>
              <a:rPr lang="en-US" sz="2400" dirty="0"/>
              <a:t>plant a bogus result into the </a:t>
            </a:r>
            <a:r>
              <a:rPr lang="en-US" sz="2400" dirty="0" smtClean="0"/>
              <a:t>cache</a:t>
            </a:r>
          </a:p>
        </p:txBody>
      </p:sp>
      <p:pic>
        <p:nvPicPr>
          <p:cNvPr id="5" name="Picture 4"/>
          <p:cNvPicPr>
            <a:picLocks noChangeAspect="1"/>
          </p:cNvPicPr>
          <p:nvPr/>
        </p:nvPicPr>
        <p:blipFill>
          <a:blip r:embed="rId3"/>
          <a:stretch>
            <a:fillRect/>
          </a:stretch>
        </p:blipFill>
        <p:spPr>
          <a:xfrm>
            <a:off x="5466728" y="4345197"/>
            <a:ext cx="3677272" cy="2512803"/>
          </a:xfrm>
          <a:prstGeom prst="rect">
            <a:avLst/>
          </a:prstGeom>
        </p:spPr>
      </p:pic>
      <p:sp>
        <p:nvSpPr>
          <p:cNvPr id="6" name="Content Placeholder 4"/>
          <p:cNvSpPr txBox="1">
            <a:spLocks/>
          </p:cNvSpPr>
          <p:nvPr/>
        </p:nvSpPr>
        <p:spPr bwMode="auto">
          <a:xfrm>
            <a:off x="685800" y="4514476"/>
            <a:ext cx="5153660" cy="160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1363"/>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a:lstStyle>
          <a:p>
            <a:r>
              <a:rPr lang="en-US" sz="2800" b="0" dirty="0" smtClean="0"/>
              <a:t>Man-in-the-middle attacks</a:t>
            </a:r>
          </a:p>
          <a:p>
            <a:pPr lvl="1"/>
            <a:r>
              <a:rPr lang="en-US" sz="2400" b="0" dirty="0" smtClean="0"/>
              <a:t>redirect to wrong Internet sites</a:t>
            </a:r>
          </a:p>
          <a:p>
            <a:pPr lvl="1"/>
            <a:r>
              <a:rPr lang="en-US" sz="2400" b="0" dirty="0" smtClean="0"/>
              <a:t>email to non-authorized email server</a:t>
            </a:r>
            <a:endParaRPr lang="en-US" sz="2400" b="0" dirty="0"/>
          </a:p>
        </p:txBody>
      </p:sp>
    </p:spTree>
    <p:extLst>
      <p:ext uri="{BB962C8B-B14F-4D97-AF65-F5344CB8AC3E}">
        <p14:creationId xmlns:p14="http://schemas.microsoft.com/office/powerpoint/2010/main" val="13537430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PKIX/X.509 Certificate Tree</a:t>
            </a:r>
            <a:endParaRPr lang="en-US" dirty="0"/>
          </a:p>
        </p:txBody>
      </p:sp>
      <p:sp>
        <p:nvSpPr>
          <p:cNvPr id="6" name="Content Placeholder 5"/>
          <p:cNvSpPr>
            <a:spLocks noGrp="1"/>
          </p:cNvSpPr>
          <p:nvPr>
            <p:ph idx="1"/>
          </p:nvPr>
        </p:nvSpPr>
        <p:spPr/>
        <p:txBody>
          <a:bodyPr/>
          <a:lstStyle/>
          <a:p>
            <a:r>
              <a:rPr lang="en-US" dirty="0" smtClean="0"/>
              <a:t>Certification authorities (CAs)</a:t>
            </a:r>
          </a:p>
          <a:p>
            <a:pPr lvl="1"/>
            <a:r>
              <a:rPr lang="en-US" dirty="0" smtClean="0"/>
              <a:t>sign child certificates</a:t>
            </a:r>
          </a:p>
          <a:p>
            <a:pPr lvl="1"/>
            <a:r>
              <a:rPr lang="en-US" dirty="0" smtClean="0"/>
              <a:t>should verify child identity</a:t>
            </a:r>
          </a:p>
          <a:p>
            <a:pPr lvl="1"/>
            <a:r>
              <a:rPr lang="en-US" dirty="0" smtClean="0"/>
              <a:t>can be trust anchors (TAs)</a:t>
            </a:r>
          </a:p>
          <a:p>
            <a:r>
              <a:rPr lang="en-US" dirty="0" smtClean="0"/>
              <a:t>TLS clients</a:t>
            </a:r>
          </a:p>
          <a:p>
            <a:pPr lvl="1"/>
            <a:r>
              <a:rPr lang="en-US" dirty="0" smtClean="0"/>
              <a:t>trust their trust anchors</a:t>
            </a:r>
          </a:p>
          <a:p>
            <a:r>
              <a:rPr lang="en-US" dirty="0" smtClean="0"/>
              <a:t>All is good? CAs are trustworthy?</a:t>
            </a:r>
            <a:endParaRPr lang="en-US" dirty="0"/>
          </a:p>
        </p:txBody>
      </p:sp>
      <p:pic>
        <p:nvPicPr>
          <p:cNvPr id="7" name="Picture 6"/>
          <p:cNvPicPr>
            <a:picLocks noChangeAspect="1"/>
          </p:cNvPicPr>
          <p:nvPr/>
        </p:nvPicPr>
        <p:blipFill>
          <a:blip r:embed="rId3"/>
          <a:stretch>
            <a:fillRect/>
          </a:stretch>
        </p:blipFill>
        <p:spPr>
          <a:xfrm>
            <a:off x="6633923" y="1520322"/>
            <a:ext cx="2463800" cy="4902200"/>
          </a:xfrm>
          <a:prstGeom prst="rect">
            <a:avLst/>
          </a:prstGeom>
        </p:spPr>
      </p:pic>
      <p:sp>
        <p:nvSpPr>
          <p:cNvPr id="8" name="TextBox 7"/>
          <p:cNvSpPr txBox="1"/>
          <p:nvPr/>
        </p:nvSpPr>
        <p:spPr>
          <a:xfrm>
            <a:off x="5644550" y="6495677"/>
            <a:ext cx="2801180" cy="307777"/>
          </a:xfrm>
          <a:prstGeom prst="rect">
            <a:avLst/>
          </a:prstGeom>
          <a:noFill/>
        </p:spPr>
        <p:txBody>
          <a:bodyPr wrap="none" rtlCol="0">
            <a:spAutoFit/>
          </a:bodyPr>
          <a:lstStyle/>
          <a:p>
            <a:r>
              <a:rPr lang="en-US" sz="1400" b="0" dirty="0" smtClean="0">
                <a:latin typeface="+mn-lt"/>
              </a:rPr>
              <a:t>credits </a:t>
            </a:r>
            <a:r>
              <a:rPr lang="en-US" sz="1400" b="0" dirty="0" err="1" smtClean="0">
                <a:latin typeface="+mn-lt"/>
              </a:rPr>
              <a:t>wes.hardaker@parsons.com</a:t>
            </a:r>
            <a:endParaRPr lang="en-US" sz="1400" b="0" dirty="0">
              <a:latin typeface="+mn-lt"/>
            </a:endParaRPr>
          </a:p>
        </p:txBody>
      </p:sp>
    </p:spTree>
    <p:extLst>
      <p:ext uri="{BB962C8B-B14F-4D97-AF65-F5344CB8AC3E}">
        <p14:creationId xmlns:p14="http://schemas.microsoft.com/office/powerpoint/2010/main" val="1355715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LnetLabs">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79CC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NLnetLabs.thmx</Template>
  <TotalTime>4388</TotalTime>
  <Words>1217</Words>
  <Application>Microsoft Macintosh PowerPoint</Application>
  <PresentationFormat>On-screen Show (4:3)</PresentationFormat>
  <Paragraphs>259</Paragraphs>
  <Slides>28</Slides>
  <Notes>11</Notes>
  <HiddenSlides>3</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NLnetLabs</vt:lpstr>
      <vt:lpstr>From the Ground Up Security DNS-based Security of the Internet Infrastructure </vt:lpstr>
      <vt:lpstr>INTRO</vt:lpstr>
      <vt:lpstr>About NLnet Labs</vt:lpstr>
      <vt:lpstr>About NLnet Labs cont’d</vt:lpstr>
      <vt:lpstr>From the Ground Up Security</vt:lpstr>
      <vt:lpstr>Use-/Showcase Scenarios </vt:lpstr>
      <vt:lpstr>Customer–Web Portal Interaction</vt:lpstr>
      <vt:lpstr>DNS Spoofing</vt:lpstr>
      <vt:lpstr>PKIX/X.509 Certificate Tree</vt:lpstr>
      <vt:lpstr>The “Too Many CAs” Problem</vt:lpstr>
      <vt:lpstr>Customer–Web Portal Interaction Revisited</vt:lpstr>
      <vt:lpstr>DNS Security Extensions &amp;  DNS-Based Authentication of Named Entities</vt:lpstr>
      <vt:lpstr>DNSSEC and DANE to the Rescue</vt:lpstr>
      <vt:lpstr>What is DNSSEC?</vt:lpstr>
      <vt:lpstr>DNSSEC and Validation</vt:lpstr>
      <vt:lpstr>DANE: DNS-based Authentication of Named Entities</vt:lpstr>
      <vt:lpstr>DNSSEC, DANE and X.509</vt:lpstr>
      <vt:lpstr>DNS-based Secure Customer–Web Portal Interaction</vt:lpstr>
      <vt:lpstr>Securing the First Mile</vt:lpstr>
      <vt:lpstr>The First Mile:  From Host to Resolver</vt:lpstr>
      <vt:lpstr>The First Mile: From Host to Resolver</vt:lpstr>
      <vt:lpstr>DPRIVE: DNS over TLS</vt:lpstr>
      <vt:lpstr>Other Showcases of DNSSEC, DANE and DPRIVE</vt:lpstr>
      <vt:lpstr>Email and SMTP</vt:lpstr>
      <vt:lpstr>XMPP/CHAT</vt:lpstr>
      <vt:lpstr>Wrapping Up</vt:lpstr>
      <vt:lpstr>Open Source Software for Security from the Ground Up</vt:lpstr>
      <vt:lpstr>Summary</vt:lpstr>
    </vt:vector>
  </TitlesOfParts>
  <Company>NLnet Labs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 Ground Up Security DNS-based Security of the Internet Infrastructure </dc:title>
  <dc:creator>Benno Overeinder</dc:creator>
  <cp:lastModifiedBy>Benno Overeinder</cp:lastModifiedBy>
  <cp:revision>63</cp:revision>
  <cp:lastPrinted>2016-07-10T14:56:15Z</cp:lastPrinted>
  <dcterms:created xsi:type="dcterms:W3CDTF">2016-07-08T11:57:56Z</dcterms:created>
  <dcterms:modified xsi:type="dcterms:W3CDTF">2016-07-11T13:43:13Z</dcterms:modified>
</cp:coreProperties>
</file>